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4" r:id="rId5"/>
    <p:sldMasterId id="2147483695" r:id="rId6"/>
  </p:sldMasterIdLst>
  <p:notesMasterIdLst>
    <p:notesMasterId r:id="rId71"/>
  </p:notesMasterIdLst>
  <p:sldIdLst>
    <p:sldId id="392" r:id="rId7"/>
    <p:sldId id="365" r:id="rId8"/>
    <p:sldId id="287" r:id="rId9"/>
    <p:sldId id="300" r:id="rId10"/>
    <p:sldId id="366" r:id="rId11"/>
    <p:sldId id="393" r:id="rId12"/>
    <p:sldId id="258" r:id="rId13"/>
    <p:sldId id="297" r:id="rId14"/>
    <p:sldId id="378" r:id="rId15"/>
    <p:sldId id="367" r:id="rId16"/>
    <p:sldId id="368" r:id="rId17"/>
    <p:sldId id="369" r:id="rId18"/>
    <p:sldId id="370" r:id="rId19"/>
    <p:sldId id="371" r:id="rId20"/>
    <p:sldId id="372" r:id="rId21"/>
    <p:sldId id="373" r:id="rId22"/>
    <p:sldId id="374" r:id="rId23"/>
    <p:sldId id="375" r:id="rId24"/>
    <p:sldId id="376" r:id="rId25"/>
    <p:sldId id="377" r:id="rId26"/>
    <p:sldId id="383" r:id="rId27"/>
    <p:sldId id="388" r:id="rId28"/>
    <p:sldId id="389" r:id="rId29"/>
    <p:sldId id="379" r:id="rId30"/>
    <p:sldId id="380" r:id="rId31"/>
    <p:sldId id="381" r:id="rId32"/>
    <p:sldId id="382" r:id="rId33"/>
    <p:sldId id="384" r:id="rId34"/>
    <p:sldId id="385" r:id="rId35"/>
    <p:sldId id="394" r:id="rId36"/>
    <p:sldId id="386" r:id="rId37"/>
    <p:sldId id="337" r:id="rId38"/>
    <p:sldId id="338" r:id="rId39"/>
    <p:sldId id="339" r:id="rId40"/>
    <p:sldId id="397"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62" r:id="rId64"/>
    <p:sldId id="363" r:id="rId65"/>
    <p:sldId id="387" r:id="rId66"/>
    <p:sldId id="364" r:id="rId67"/>
    <p:sldId id="390" r:id="rId68"/>
    <p:sldId id="296" r:id="rId69"/>
    <p:sldId id="28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6502" autoAdjust="0"/>
  </p:normalViewPr>
  <p:slideViewPr>
    <p:cSldViewPr snapToGrid="0">
      <p:cViewPr varScale="1">
        <p:scale>
          <a:sx n="83" d="100"/>
          <a:sy n="83" d="100"/>
        </p:scale>
        <p:origin x="8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1BCD1-5ADE-40D4-82FC-D5428409EF84}"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1784C-FE22-47B4-91A4-800DD49806DD}" type="slidenum">
              <a:rPr lang="en-US" smtClean="0"/>
              <a:t>‹#›</a:t>
            </a:fld>
            <a:endParaRPr lang="en-US"/>
          </a:p>
        </p:txBody>
      </p:sp>
    </p:spTree>
    <p:extLst>
      <p:ext uri="{BB962C8B-B14F-4D97-AF65-F5344CB8AC3E}">
        <p14:creationId xmlns:p14="http://schemas.microsoft.com/office/powerpoint/2010/main" val="382933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technet.microsoft.com/en-us/library/dn708055.aspx" TargetMode="External"/><Relationship Id="rId13" Type="http://schemas.openxmlformats.org/officeDocument/2006/relationships/hyperlink" Target="https://blogs.office.com/2016/09/26/office-365-news-in-september-at-ignite-intelligence-security-collaboration-and-more/" TargetMode="External"/><Relationship Id="rId3" Type="http://schemas.openxmlformats.org/officeDocument/2006/relationships/hyperlink" Target="https://docs.microsoft.com/en-us/azure/data-catalog/data-catalog-what-is-data-catalog" TargetMode="External"/><Relationship Id="rId7" Type="http://schemas.openxmlformats.org/officeDocument/2006/relationships/hyperlink" Target="https://www.microsoft.com/en-us/dynamics/crm-customer-center/create-or-customize-dashboards.aspx" TargetMode="External"/><Relationship Id="rId12" Type="http://schemas.openxmlformats.org/officeDocument/2006/relationships/hyperlink" Target="https://blogs.office.com/2015/12/10/reduce-ediscovery-costs-and-challenges-with-office-365-advanced-ediscovery/#h8JHf07zXbm1K0ZO.97"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go.microsoft.com/fwlink/p/?LinkID=528172" TargetMode="External"/><Relationship Id="rId11" Type="http://schemas.openxmlformats.org/officeDocument/2006/relationships/hyperlink" Target="https://products.office.com/en-us/business/compliance-tools-ediscovery" TargetMode="External"/><Relationship Id="rId5" Type="http://schemas.openxmlformats.org/officeDocument/2006/relationships/hyperlink" Target="https://technet.microsoft.com/en-us/library/dn531183.aspx" TargetMode="External"/><Relationship Id="rId15" Type="http://schemas.openxmlformats.org/officeDocument/2006/relationships/hyperlink" Target="https://msdn.microsoft.com/en-us/library/ms136127.aspx" TargetMode="External"/><Relationship Id="rId10" Type="http://schemas.openxmlformats.org/officeDocument/2006/relationships/hyperlink" Target="https://technet.microsoft.com/en-us/library/jj150541(v=exchg.160).aspx" TargetMode="External"/><Relationship Id="rId4" Type="http://schemas.openxmlformats.org/officeDocument/2006/relationships/hyperlink" Target="http://www.cloudappsecurity.com/" TargetMode="External"/><Relationship Id="rId9" Type="http://schemas.openxmlformats.org/officeDocument/2006/relationships/hyperlink" Target="https://support.office.com/en-US/article/Overview-of-data-loss-prevention-policies-1966b2a7-d1e2-4d92-ab61-42efbb137f5e" TargetMode="External"/><Relationship Id="rId14" Type="http://schemas.openxmlformats.org/officeDocument/2006/relationships/hyperlink" Target="https://msdn.microsoft.com/en-us/library/cc645993.aspx"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technet.microsoft.com/en-us/library/jj898487(v=exchg.150).aspx" TargetMode="External"/><Relationship Id="rId3" Type="http://schemas.openxmlformats.org/officeDocument/2006/relationships/hyperlink" Target="http://www.microsoft.com/identity" TargetMode="External"/><Relationship Id="rId7" Type="http://schemas.openxmlformats.org/officeDocument/2006/relationships/hyperlink" Target="https://blogs.office.com/2016/09/26/office-365-news-in-september-at-ignite-intelligence-security-collaboration-and-mor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technet.microsoft.com/en-us/library/jj134930.aspx" TargetMode="External"/><Relationship Id="rId5" Type="http://schemas.openxmlformats.org/officeDocument/2006/relationships/hyperlink" Target="https://docs.microsoft.com/en-us/information-protection/understand-explore/what-is-information-protection" TargetMode="External"/><Relationship Id="rId4" Type="http://schemas.openxmlformats.org/officeDocument/2006/relationships/hyperlink" Target="https://azure.microsoft.com/en-us/documentation/articles/role-based-access-built-in-roles/" TargetMode="External"/><Relationship Id="rId9" Type="http://schemas.openxmlformats.org/officeDocument/2006/relationships/hyperlink" Target="https://msdn.microsoft.com/en-us/library/hh367453.aspx"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microsoft.com/en-us/dynamics/crm-customer-center/create-or-customize-dashboards.aspx" TargetMode="External"/><Relationship Id="rId13" Type="http://schemas.openxmlformats.org/officeDocument/2006/relationships/hyperlink" Target="https://msdn.microsoft.com/en-us/library/bb934049.aspx" TargetMode="External"/><Relationship Id="rId3" Type="http://schemas.openxmlformats.org/officeDocument/2006/relationships/hyperlink" Target="https://azure.microsoft.com/en-us/services/key-vault/" TargetMode="External"/><Relationship Id="rId7" Type="http://schemas.openxmlformats.org/officeDocument/2006/relationships/hyperlink" Target="http://go.microsoft.com/fwlink/p/?LinkID=528172" TargetMode="External"/><Relationship Id="rId12" Type="http://schemas.openxmlformats.org/officeDocument/2006/relationships/hyperlink" Target="https://www.microsoft.com/en-us/security/intelligence" TargetMode="External"/><Relationship Id="rId2" Type="http://schemas.openxmlformats.org/officeDocument/2006/relationships/slide" Target="../slides/slide19.xml"/><Relationship Id="rId16" Type="http://schemas.openxmlformats.org/officeDocument/2006/relationships/hyperlink" Target="https://www.microsoft.com/en-us/download/details.aspx?id=53337" TargetMode="External"/><Relationship Id="rId1" Type="http://schemas.openxmlformats.org/officeDocument/2006/relationships/notesMaster" Target="../notesMasters/notesMaster1.xml"/><Relationship Id="rId6" Type="http://schemas.openxmlformats.org/officeDocument/2006/relationships/hyperlink" Target="https://technet.microsoft.com/en-us/library/dn531183.aspx" TargetMode="External"/><Relationship Id="rId11" Type="http://schemas.openxmlformats.org/officeDocument/2006/relationships/hyperlink" Target="https://blogs.office.com/2016/09/26/applying-intelligence-to-security-and-compliance-in-office-365/" TargetMode="External"/><Relationship Id="rId5" Type="http://schemas.openxmlformats.org/officeDocument/2006/relationships/hyperlink" Target="https://www.microsoft.com/en-us/cloud-platform/microsoft-intune" TargetMode="External"/><Relationship Id="rId15" Type="http://schemas.openxmlformats.org/officeDocument/2006/relationships/hyperlink" Target="https://technet.microsoft.com/itpro/windows/keep-secure/manage-identity-verification-using-microsoft-passport" TargetMode="External"/><Relationship Id="rId10" Type="http://schemas.openxmlformats.org/officeDocument/2006/relationships/hyperlink" Target="https://products.office.com/en-us/exchange/online-email-threat-protection" TargetMode="External"/><Relationship Id="rId4" Type="http://schemas.openxmlformats.org/officeDocument/2006/relationships/hyperlink" Target="https://azure.microsoft.com/en-us/services/active-directory/" TargetMode="External"/><Relationship Id="rId9" Type="http://schemas.openxmlformats.org/officeDocument/2006/relationships/hyperlink" Target="https://technet.microsoft.com/en-us/library/dn708055.aspx" TargetMode="External"/><Relationship Id="rId14" Type="http://schemas.openxmlformats.org/officeDocument/2006/relationships/hyperlink" Target="https://msdn.microsoft.com/library/mt163865.asp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go.microsoft.com/fwlink/p/?LinkID=528172" TargetMode="External"/><Relationship Id="rId13" Type="http://schemas.openxmlformats.org/officeDocument/2006/relationships/hyperlink" Target="https://support.office.com/en-US/article/Office-365-Customer-Lockbox-Requests-36f9cdd1-e64c-421b-a7e4-4a54d16440a2?ui=en-US&amp;rs=en-US&amp;ad=US" TargetMode="External"/><Relationship Id="rId3" Type="http://schemas.openxmlformats.org/officeDocument/2006/relationships/hyperlink" Target="https://aka.ms/servicetrust" TargetMode="External"/><Relationship Id="rId7" Type="http://schemas.openxmlformats.org/officeDocument/2006/relationships/hyperlink" Target="https://technet.microsoft.com/en-us/library/dn531183.aspx" TargetMode="External"/><Relationship Id="rId12" Type="http://schemas.openxmlformats.org/officeDocument/2006/relationships/hyperlink" Target="https://support.office.com/en-us/article/Search-the-audit-log-in-the-Office-365-Security-Compliance-Center-0d4d0f35-390b-4518-800e-0c7ec95e946c#auditlogevent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microsoft.com/en-us/cloud-platform/azure-information-protection" TargetMode="External"/><Relationship Id="rId11" Type="http://schemas.openxmlformats.org/officeDocument/2006/relationships/hyperlink" Target="https://support.office.com/en-us/article/Service-assurance-in-the-Office-365-Security-Compliance-Center-47e8b964-4b09-44f7-a2d7-b8a06e8e389c" TargetMode="External"/><Relationship Id="rId5" Type="http://schemas.openxmlformats.org/officeDocument/2006/relationships/hyperlink" Target="https://azure.microsoft.com/en-us/services/monitor" TargetMode="External"/><Relationship Id="rId10" Type="http://schemas.openxmlformats.org/officeDocument/2006/relationships/hyperlink" Target="https://technet.microsoft.com/en-us/library/dn708055.aspx" TargetMode="External"/><Relationship Id="rId4" Type="http://schemas.openxmlformats.org/officeDocument/2006/relationships/hyperlink" Target="https://www.microsoft.com/en-us/TrustCenter/Security/AuditingAndLogging" TargetMode="External"/><Relationship Id="rId9" Type="http://schemas.openxmlformats.org/officeDocument/2006/relationships/hyperlink" Target="https://www.microsoft.com/en-us/dynamics/crm-customer-center/create-or-customize-dashboards.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60644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define the GDPR and introduce why it is such a big a change.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GDPR modernizes data protection laws and individual privacy rights for the first time in 20 years. Current laws are based on a directive from 1995. With the increased digitization of our world and its privacy implications, the importance of modernizing privacy regulations to protect citizens has become imperative. </a:t>
            </a:r>
          </a:p>
          <a:p>
            <a:pPr lvl="0"/>
            <a:r>
              <a:rPr lang="en-US" sz="1200" kern="1200" dirty="0">
                <a:solidFill>
                  <a:schemeClr val="tx1"/>
                </a:solidFill>
                <a:effectLst/>
                <a:latin typeface="+mn-lt"/>
                <a:ea typeface="+mn-ea"/>
                <a:cs typeface="+mn-cs"/>
              </a:rPr>
              <a:t>After four years of debate, the GDPR was agreed upon and given a two-year implementation period to give organizations time to prepare for compliance. GDPR is directly applicable to all EU member states and enforcement begins on 25 May 2018. </a:t>
            </a:r>
          </a:p>
          <a:p>
            <a:pPr lvl="0"/>
            <a:r>
              <a:rPr lang="en-US" sz="1200" kern="1200" dirty="0">
                <a:solidFill>
                  <a:schemeClr val="tx1"/>
                </a:solidFill>
                <a:effectLst/>
                <a:latin typeface="+mn-lt"/>
                <a:ea typeface="+mn-ea"/>
                <a:cs typeface="+mn-cs"/>
              </a:rPr>
              <a:t>The GDPR applies broadly, to organizations of all sizes and types, including large and small businesses and public authorities. The GDPR also has broad territorial application and could apply to your organization even if you are processing personal data outside of the EU or are processing personal data of non-EU residents. Specifically, the GDPR applies to:</a:t>
            </a:r>
          </a:p>
          <a:p>
            <a:pPr lvl="1"/>
            <a:r>
              <a:rPr lang="en-US" sz="1200" kern="1200" dirty="0">
                <a:solidFill>
                  <a:schemeClr val="tx1"/>
                </a:solidFill>
                <a:effectLst/>
                <a:latin typeface="+mn-lt"/>
                <a:ea typeface="+mn-ea"/>
                <a:cs typeface="+mn-cs"/>
              </a:rPr>
              <a:t>The processing of anyone’s personal data where that processing is done in the context of the activities of an organization established in the EU (regardless of where the processing actually takes place).</a:t>
            </a:r>
          </a:p>
          <a:p>
            <a:pPr lvl="1"/>
            <a:r>
              <a:rPr lang="en-US" sz="1200" kern="1200" dirty="0">
                <a:solidFill>
                  <a:schemeClr val="tx1"/>
                </a:solidFill>
                <a:effectLst/>
                <a:latin typeface="+mn-lt"/>
                <a:ea typeface="+mn-ea"/>
                <a:cs typeface="+mn-cs"/>
              </a:rPr>
              <a:t>The processing of personal data of individuals in the EU by an organization established outside the EU, where that processing relates to the offering of goods or services to those individuals or to the monitoring of their behavior. </a:t>
            </a:r>
          </a:p>
          <a:p>
            <a:pPr lvl="0"/>
            <a:r>
              <a:rPr lang="en-US" sz="1200" kern="1200" dirty="0">
                <a:solidFill>
                  <a:schemeClr val="tx1"/>
                </a:solidFill>
                <a:effectLst/>
                <a:latin typeface="+mn-lt"/>
                <a:ea typeface="+mn-ea"/>
                <a:cs typeface="+mn-cs"/>
              </a:rPr>
              <a:t>Microsoft believes the GDPR represents an important step forward for individual privacy rights. And these stronger protections are supported by stronger enforcement powers and the potential for significant fines for non-compliance. </a:t>
            </a:r>
          </a:p>
          <a:p>
            <a:pPr lvl="0"/>
            <a:r>
              <a:rPr lang="en-US" sz="1200" kern="1200" dirty="0">
                <a:solidFill>
                  <a:schemeClr val="tx1"/>
                </a:solidFill>
                <a:effectLst/>
                <a:latin typeface="+mn-lt"/>
                <a:ea typeface="+mn-ea"/>
                <a:cs typeface="+mn-cs"/>
              </a:rPr>
              <a:t>The GDPR is a complex regulation that may require significant changes in how organizations collect, process, and manage data. Microsoft has a long history of helping our customers comply with complex regulations. </a:t>
            </a:r>
          </a:p>
          <a:p>
            <a:r>
              <a:rPr lang="en-US" sz="1200" kern="1200" dirty="0">
                <a:solidFill>
                  <a:schemeClr val="tx1"/>
                </a:solidFill>
                <a:effectLst/>
                <a:latin typeface="+mn-lt"/>
                <a:ea typeface="+mn-ea"/>
                <a:cs typeface="+mn-cs"/>
              </a:rPr>
              <a:t>We treat this as an opportunity for Microsoft to support its customers with products and services will help make their compliance easier.</a:t>
            </a:r>
            <a:endParaRPr lang="en-US" sz="20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12:12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439969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dive deeper into the changes being introduce with GDPR and the potential impact organizations are going to face.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GDPR contains many requirements about how you collect, store, and use personal information. This means not only how you identify and secure the personal data in your systems, but also how you accommodate new transparency requirements, how you detect and report personal data breaches, and how you train privacy personnel and employees.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We’ve categorized the changes into 4 buckets: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Individual Privacy Rights: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GDPR strengthens personal privacy rights for individuals within the EU— 5 main rights for individuals that you are I would want as data subjects.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Access their personal data—</a:t>
            </a:r>
            <a:r>
              <a:rPr lang="en-US" sz="1200" kern="1200" dirty="0">
                <a:solidFill>
                  <a:schemeClr val="tx1"/>
                </a:solidFill>
                <a:effectLst/>
                <a:latin typeface="+mn-lt"/>
                <a:ea typeface="+mn-ea"/>
                <a:cs typeface="+mn-cs"/>
              </a:rPr>
              <a:t>The GDPR gives individuals rights to a copy of their personal data, an explanation of the categories of data being processed (e.g., location data, browsing history, demographic data, voice data, biometric data,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the purpose of the data processing, and any third parties that might receive that data.</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Correct errors in their personal data (rectification)—</a:t>
            </a:r>
            <a:r>
              <a:rPr lang="en-US" sz="1200" kern="1200" dirty="0">
                <a:solidFill>
                  <a:schemeClr val="tx1"/>
                </a:solidFill>
                <a:effectLst/>
                <a:latin typeface="+mn-lt"/>
                <a:ea typeface="+mn-ea"/>
                <a:cs typeface="+mn-cs"/>
              </a:rPr>
              <a:t>Individuals can require corrections to their personal data.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Right to erasure—</a:t>
            </a:r>
            <a:r>
              <a:rPr lang="en-US" sz="1200" kern="1200" dirty="0">
                <a:solidFill>
                  <a:schemeClr val="tx1"/>
                </a:solidFill>
                <a:effectLst/>
                <a:latin typeface="+mn-lt"/>
                <a:ea typeface="+mn-ea"/>
                <a:cs typeface="+mn-cs"/>
              </a:rPr>
              <a:t>Individuals can require deletion of their personal data where it is no longer needed for the purpose for which it was initially collected or in the event consent is withdrawn there is no other legal ground for the processing. This means data needs to be removed not just from databases, but all backups and archives.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Object to the processing of their personal data—</a:t>
            </a:r>
            <a:r>
              <a:rPr lang="en-US" sz="1200" kern="1200" dirty="0">
                <a:solidFill>
                  <a:schemeClr val="tx1"/>
                </a:solidFill>
                <a:effectLst/>
                <a:latin typeface="+mn-lt"/>
                <a:ea typeface="+mn-ea"/>
                <a:cs typeface="+mn-cs"/>
              </a:rPr>
              <a:t>In cases where data cannot be deleted because it is necessary for other legitimate purposes (such as a legal hold, protection of another’s rights, etc...) an individual can require that the data not be processed and that it is simply stored.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Move their information </a:t>
            </a:r>
            <a:r>
              <a:rPr lang="en-US" sz="1200" kern="1200" dirty="0">
                <a:solidFill>
                  <a:schemeClr val="tx1"/>
                </a:solidFill>
                <a:effectLst/>
                <a:latin typeface="+mn-lt"/>
                <a:ea typeface="+mn-ea"/>
                <a:cs typeface="+mn-cs"/>
              </a:rPr>
              <a:t>(also known as</a:t>
            </a:r>
            <a:r>
              <a:rPr lang="en-US" sz="1200" b="1" kern="1200" dirty="0">
                <a:solidFill>
                  <a:schemeClr val="tx1"/>
                </a:solidFill>
                <a:effectLst/>
                <a:latin typeface="+mn-lt"/>
                <a:ea typeface="+mn-ea"/>
                <a:cs typeface="+mn-cs"/>
              </a:rPr>
              <a:t> Data Portability</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individual should be able to get a copy of his or her personal data and move it to another provider. Individuals have a right to receive personal data in a structured, commonly-used and machine-readable format.</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Controls and notifications: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Introduces strict security requirements—</a:t>
            </a:r>
            <a:r>
              <a:rPr lang="en-US" sz="1200" kern="1200" dirty="0">
                <a:solidFill>
                  <a:schemeClr val="tx1"/>
                </a:solidFill>
                <a:effectLst/>
                <a:latin typeface="+mn-lt"/>
                <a:ea typeface="+mn-ea"/>
                <a:cs typeface="+mn-cs"/>
              </a:rPr>
              <a:t>The GDPR</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requires organizations to protect personal data in order to “prevent any unlawful forms of processing, in particular any unauthorized disclosure, dissemination or access, or alteration of personal data.” This means data controllers and processors need to implement appropriate technical (such as encryption) and organizational (for example, limiting the number of people inside your organization who can access data) measures to ensure a level of security appropriate to the risk including: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Personal data (</a:t>
            </a:r>
            <a:r>
              <a:rPr lang="en-US" sz="1200" kern="1200" dirty="0" err="1">
                <a:solidFill>
                  <a:schemeClr val="tx1"/>
                </a:solidFill>
                <a:effectLst/>
                <a:latin typeface="+mn-lt"/>
                <a:ea typeface="+mn-ea"/>
                <a:cs typeface="+mn-cs"/>
              </a:rPr>
              <a:t>paricularly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sensisitive</a:t>
            </a:r>
            <a:r>
              <a:rPr lang="en-US" sz="1200" kern="1200" dirty="0">
                <a:solidFill>
                  <a:schemeClr val="tx1"/>
                </a:solidFill>
                <a:effectLst/>
                <a:latin typeface="+mn-lt"/>
                <a:ea typeface="+mn-ea"/>
                <a:cs typeface="+mn-cs"/>
              </a:rPr>
              <a:t> personal data – religion/ethnic origin, genetic data, biometric data, and health data) is encrypted/pseudonymized (personal data can no longer be attributed to a specific data subject without the use of additional information, provided that such additional information is kept separately).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Processing systems and services maintain data confidentiality.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Deleted/lost personal data can be restored in a timely manner in the event of a physical or technical incident.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Security measures are routinely tested for competency and effectiveness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Breach detection and prevention tools are in place.</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Breach notification obligation—</a:t>
            </a:r>
            <a:r>
              <a:rPr lang="en-US" sz="1200" kern="1200" dirty="0">
                <a:solidFill>
                  <a:schemeClr val="tx1"/>
                </a:solidFill>
                <a:effectLst/>
                <a:latin typeface="+mn-lt"/>
                <a:ea typeface="+mn-ea"/>
                <a:cs typeface="+mn-cs"/>
              </a:rPr>
              <a:t>Data controllers must notify supervisory authorities (generally, the applicable data protection authority) of data breaches without undue delay and in any event within 72 hours after discovery. Data subjects will also have to be notified without undue delay if the personal data breach poses a “high risk” to their “rights and freedoms.”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processors, like Microsoft in the context of enterprise online services, must notify controllers of a </a:t>
            </a:r>
            <a:r>
              <a:rPr lang="en-US" sz="1200" kern="1200" dirty="0" err="1">
                <a:solidFill>
                  <a:schemeClr val="tx1"/>
                </a:solidFill>
                <a:effectLst/>
                <a:latin typeface="+mn-lt"/>
                <a:ea typeface="+mn-ea"/>
                <a:cs typeface="+mn-cs"/>
              </a:rPr>
              <a:t>persoanl</a:t>
            </a:r>
            <a:r>
              <a:rPr lang="en-US" sz="1200" kern="1200" dirty="0">
                <a:solidFill>
                  <a:schemeClr val="tx1"/>
                </a:solidFill>
                <a:effectLst/>
                <a:latin typeface="+mn-lt"/>
                <a:ea typeface="+mn-ea"/>
                <a:cs typeface="+mn-cs"/>
              </a:rPr>
              <a:t> data breach “without undue delay.”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Carry out data protection impact assessments for high risk processing—</a:t>
            </a:r>
            <a:r>
              <a:rPr lang="en-US" sz="1200" kern="1200" dirty="0">
                <a:solidFill>
                  <a:schemeClr val="tx1"/>
                </a:solidFill>
                <a:effectLst/>
                <a:latin typeface="+mn-lt"/>
                <a:ea typeface="+mn-ea"/>
                <a:cs typeface="+mn-cs"/>
              </a:rPr>
              <a:t>Organizations must carry out data protection impact assessments where processing activities present high risks to the rights and freedoms of individuals. These assessments generally involve identifying and documenting privacy risks raised by proposed processing, and planning mitigation measures to help control and minimize those risks. In some cases, organizations must also consult data protection authorities before undertaking processing.</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Recordkeeping—</a:t>
            </a:r>
            <a:r>
              <a:rPr lang="en-US" sz="1200" kern="1200" dirty="0">
                <a:solidFill>
                  <a:schemeClr val="tx1"/>
                </a:solidFill>
                <a:effectLst/>
                <a:latin typeface="+mn-lt"/>
                <a:ea typeface="+mn-ea"/>
                <a:cs typeface="+mn-cs"/>
              </a:rPr>
              <a:t>The GDPR requires that large organizations maintain detailed internal records of processing activities. This includes records about the purposes of processing, the categories of personal data processed, transfers of personal data outside the European Economic Area, and the security measures employed to protect data.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Transparent policies: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GDPR includes detailed rules on what an organization must tell individuals about its data processing. This includes, among other things, information about why the personal data is being processed, how long the data will be stored, with whom the personal data will be shared, and whether the personal data will be transferred outside the European Economic Area. This information must be presented in a way that is clear and easily accessible. Organizations should review their disclosures against the GDPR’s requirements carefully.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IT and Training:</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And finally, compliance with the GDPR will require organizational Training and IT/Vendor management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95159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Because this is just a recap, all the detail slides are hidden. Un-hide if more detail is needed.</a:t>
            </a:r>
          </a:p>
          <a:p>
            <a:r>
              <a:rPr lang="en-US" sz="1200" b="1" kern="1200" dirty="0">
                <a:solidFill>
                  <a:schemeClr val="tx1"/>
                </a:solidFill>
                <a:effectLst/>
                <a:latin typeface="+mn-lt"/>
                <a:ea typeface="+mn-ea"/>
                <a:cs typeface="+mn-cs"/>
              </a:rPr>
              <a:t>==============================================================</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translate how those key changes are going to affect how organization’s store, use and manage personal data.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the GDPR, organizations will need to have tighter controls on how they manage and collect personal data. Systems and processes will need to be updated or put in place to prevent unlawful use of data (primarily around processing data without the data subject’s consent) and to ensure the way it is stored and used is compliant. Additionally, because data subjects now have the legal right to correct, withdraw consent, request deletion or ask for a copy of their data, organizations will need to have the proper tools and systems in place to accommodate these requirements.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Organizations will also need implement more advanced data policies to ensure that they are being compliant with their use of personal data, but also enable them to accommodate the new transparency, recordkeeping and reporting requirements. Organizations that take a privacy by design approach to improve their data policies will be better prepared to prevent data breaches, report on their GDPR compliance, and perform data impact risk assessments.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 the GDPR’s high penalties for non-compliance, data governance tools will be extremely important to ensure organizations can provide an audit trail to prove compliance, expose areas of risk before they become a problem, and effectively and legally respond to data breaches.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032930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Because this is just a recap, all the detail slides are hidden. Un-hide if more detail is needed.</a:t>
            </a:r>
          </a:p>
          <a:p>
            <a:r>
              <a:rPr lang="en-US" sz="1200" b="1" kern="1200" dirty="0">
                <a:solidFill>
                  <a:schemeClr val="tx1"/>
                </a:solidFill>
                <a:effectLst/>
                <a:latin typeface="+mn-lt"/>
                <a:ea typeface="+mn-ea"/>
                <a:cs typeface="+mn-cs"/>
              </a:rPr>
              <a:t>==============================================================</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re-state Microsoft’s GDPR commitment to customers. </a:t>
            </a: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12:12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4391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Because this is just a recap, all the detail slides are hidden. Un-hide if more detail is needed.</a:t>
            </a:r>
          </a:p>
          <a:p>
            <a:r>
              <a:rPr lang="en-US" sz="1200" b="1" kern="1200" dirty="0">
                <a:solidFill>
                  <a:schemeClr val="tx1"/>
                </a:solidFill>
                <a:effectLst/>
                <a:latin typeface="+mn-lt"/>
                <a:ea typeface="+mn-ea"/>
                <a:cs typeface="+mn-cs"/>
              </a:rPr>
              <a:t>==============================================================</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articulate Microsoft’s unique value proposition in a customer’s journey towards GDPR compliance.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Simplify your compliance journey:</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cloud services offer the most streamlined way for customers to meet their GDPR compliance obligations. With a global datacenter footprint, an industry-leading largest certified compliance portfolio, and services architected to be secure by design, Microsoft cloud services provide customers a more simplified and complete approach to the governance of their data and data policies. For example, utilizing our cloud services will: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Make it easier to locate and identify the personal data you collect, simplifying your ability to find and evaluate the data across your organization.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Make it possible to centralize processing by more effectively managing applicable policies, data categorizations and use cases.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Provide threat intelligence and tools to help you leverage that intelligence, benefiting your security efforts.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Centralize and streamline technical and administrative steps required for compliance such as demonstrating due diligence and handling data access requests. </a:t>
            </a:r>
          </a:p>
          <a:p>
            <a:r>
              <a:rPr lang="en-US" sz="1200" b="1" kern="1200" dirty="0">
                <a:solidFill>
                  <a:schemeClr val="tx1"/>
                </a:solidFill>
                <a:effectLst/>
                <a:latin typeface="+mn-lt"/>
                <a:ea typeface="+mn-ea"/>
                <a:cs typeface="+mn-cs"/>
              </a:rPr>
              <a:t>Uncover risk &amp; take action: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want to help you focus on your core business while efficiently preparing for the GDPR. Our goal is to streamline your GDPR compliance through smart technology, innovation and collaboration. While we are working to ensure our products and services are fully GDPR compliant by May 25, 2018, many of our products and services can help get started today your compliance journey today. Our data solutions can help secure and clean up your data environment, reducing your exposure to risk.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Additionally, our rights management and content management solutions can help ensure your personal data is being stored in the right location and only being access by authorized users.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Lastly, our data governance solutions embedded in services like Office 365 and SQL Server, can help you seek out non-compliant areas of your environment and provide the necessary capabilities to bring those areas into compliance. </a:t>
            </a:r>
          </a:p>
          <a:p>
            <a:r>
              <a:rPr lang="en-US" sz="1200" b="1" kern="1200" dirty="0">
                <a:solidFill>
                  <a:schemeClr val="tx1"/>
                </a:solidFill>
                <a:effectLst/>
                <a:latin typeface="+mn-lt"/>
                <a:ea typeface="+mn-ea"/>
                <a:cs typeface="+mn-cs"/>
              </a:rPr>
              <a:t>Leverage guidance from experts: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count on our extensive global partner ecosystem for expert support as you use Microsoft technologies. Our partners can: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Help you perform security and risk assessments, locate relevant personal data, and develop a plan to achieve and maintain compliance.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Help you develop, implement, and manage your compliance plan by designing, configuring and monitoring the policies and controls appropriate for your data and applications.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Monitor, analyze and action threat intelligence and user behavior information to ensure that vulnerabilities and breaches are effectively addressed.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Offer administrative services to ensure you meet your documentation requirements and notification obligations are respond expediently to data requests.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44332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educate how customers can get started on their journey to GDPR compliance.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Given how much is involved, you should not wait until the regulation takes effect in May 2018 to prepare. You need to begin reviewing your privacy and data management practices now. Failure to comply with the GDPR could prove costly, as companies that do not meet the requirements and obligations could face substantial fines and reputational harm.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recommend companies begin their journey to GDPR compliance by focusing on four key pillars of an effective data protection regime:</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Discover—</a:t>
            </a:r>
            <a:r>
              <a:rPr lang="en-US" sz="1200" kern="1200" dirty="0">
                <a:solidFill>
                  <a:schemeClr val="tx1"/>
                </a:solidFill>
                <a:effectLst/>
                <a:latin typeface="+mn-lt"/>
                <a:ea typeface="+mn-ea"/>
                <a:cs typeface="+mn-cs"/>
              </a:rPr>
              <a:t>Identify what personal data you have and where it resides.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Manage—</a:t>
            </a:r>
            <a:r>
              <a:rPr lang="en-US" sz="1200" kern="1200" dirty="0">
                <a:solidFill>
                  <a:schemeClr val="tx1"/>
                </a:solidFill>
                <a:effectLst/>
                <a:latin typeface="+mn-lt"/>
                <a:ea typeface="+mn-ea"/>
                <a:cs typeface="+mn-cs"/>
              </a:rPr>
              <a:t>Determine how personal data is used and accessed.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Protect—</a:t>
            </a:r>
            <a:r>
              <a:rPr lang="en-US" sz="1200" kern="1200" dirty="0">
                <a:solidFill>
                  <a:schemeClr val="tx1"/>
                </a:solidFill>
                <a:effectLst/>
                <a:latin typeface="+mn-lt"/>
                <a:ea typeface="+mn-ea"/>
                <a:cs typeface="+mn-cs"/>
              </a:rPr>
              <a:t>Establish security controls to prevent, detect, and respond to vulnerabilities and data breaches.</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Report—</a:t>
            </a:r>
            <a:r>
              <a:rPr lang="en-US" sz="1200" kern="1200" dirty="0">
                <a:solidFill>
                  <a:schemeClr val="tx1"/>
                </a:solidFill>
                <a:effectLst/>
                <a:latin typeface="+mn-lt"/>
                <a:ea typeface="+mn-ea"/>
                <a:cs typeface="+mn-cs"/>
              </a:rPr>
              <a:t> Execute on data requests, report data breaches, and keep required documentation.</a:t>
            </a:r>
            <a:endParaRPr lang="nl-NL"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12:12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82047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Because this is just a recap, all the detail slides are hidden. Un-hide if more detail is needed.</a:t>
            </a:r>
          </a:p>
          <a:p>
            <a:r>
              <a:rPr lang="en-US" sz="1200" b="1" kern="1200" dirty="0">
                <a:solidFill>
                  <a:schemeClr val="tx1"/>
                </a:solidFill>
                <a:effectLst/>
                <a:latin typeface="+mn-lt"/>
                <a:ea typeface="+mn-ea"/>
                <a:cs typeface="+mn-cs"/>
              </a:rPr>
              <a:t>==============================================================</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illustrate the breadth of our solution offerings that can help our customers on their GDPR compliance journey.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extensive portfolio of solutions offer our customers a holistic set of capabilities to help meet their GDPR obligations. These capabilities just stretch across all of our platforms and core products, enabling our customers to utilize compliant solutions for all aspects of their business.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To help explain how all of these solutions work together, let’s take a look at how a small subset of capabilities can help you discover your personal data, manage how it is used and access, protect it from vulnerabilities, and keep healthy data records to meet your GDPR transparency, data request and record-keeping requirements.</a:t>
            </a: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12:12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75379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Because this is just a recap, all the detail slides are hidden. Un-hide if more detail is needed.</a:t>
            </a:r>
          </a:p>
          <a:p>
            <a:r>
              <a:rPr lang="en-US" sz="1200" b="1" kern="1200" dirty="0">
                <a:solidFill>
                  <a:schemeClr val="tx1"/>
                </a:solidFill>
                <a:effectLst/>
                <a:latin typeface="+mn-lt"/>
                <a:ea typeface="+mn-ea"/>
                <a:cs typeface="+mn-cs"/>
              </a:rPr>
              <a:t>==============================================================</a:t>
            </a:r>
          </a:p>
          <a:p>
            <a:endParaRPr lang="en-US" sz="1200" b="1" kern="1200" dirty="0">
              <a:solidFill>
                <a:schemeClr val="tx1"/>
              </a:solidFill>
              <a:effectLst/>
              <a:latin typeface="+mn-lt"/>
              <a:ea typeface="+mn-ea"/>
              <a:cs typeface="+mn-cs"/>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Presenter guidance: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Use this slide to showcase solution capabilities in the Discovery phase that can help our customer meet their GDPR obligations.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Key takeaways: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first step towards GDPR compliance is to assess whether the GDPR applies to your enterprise, and, if so, to what extent. This analysis starts with understanding what data you have and where it resides.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GDPR regulates the collection, storage, use, and sharing of “personal data.” Personal data is defined very broadly under the GDPR as any data that relates to an identified or identifiable natural person.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If your enterprise has such data—in customer databases, in feedback forms filled out by your customers, in email content, in photos, in CCTV footage, in loyalty program records, in HR databases, or anywhere else—or wishes to collect it, and if the data belongs or relates to EU residents, then you need to comply with the GDPR. Note that personal data doesn’t need to be stored in the EU to be subject to the GDPR—the GDPR applies to data collected, processed, or stored outside the EU if the data is tied to EU residents.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To understand whether the GDPR does apply to your enterprise and, if it does, what obligations it imposes, it is important to inventory your organization’s data. This will help you to understand what data is personal, and to identify the systems where that data is collected and stored, understand why it was collected, how it is processed and shared, and how long it is retained.</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Utilizing capabilities from our solutions Microsoft Azure, Office 365, Dynamics 365, Windows and Windows Server, Enterprise Mobility + Security Suite (EMS), and SQL, we can help you discover and catalog personal data sources across your entire environment—whether on devices and platforms or in databases and apps (e.g. enhanced data governance in O365 allows you discover and delete data in compliance with individual privacy rights).</a:t>
            </a:r>
          </a:p>
          <a:p>
            <a:pPr marL="457200">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Here are examples of specific ways that that our cloud and on-premises offerings can help you with the GDPR’s first step.</a:t>
            </a:r>
          </a:p>
          <a:p>
            <a:pPr>
              <a:lnSpc>
                <a:spcPct val="107000"/>
              </a:lnSpc>
              <a:spcAft>
                <a:spcPts val="0"/>
              </a:spcAft>
            </a:pPr>
            <a:r>
              <a:rPr lang="en-US" sz="12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Azure: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As Azure is an open and flexible cloud platform, it includes a service to help make data sources easily discoverable and identifiable.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3"/>
              </a:rPr>
              <a:t>Microsoft Azure Data Catalog</a:t>
            </a:r>
            <a:r>
              <a:rPr lang="en-US" sz="1200" dirty="0">
                <a:effectLst/>
                <a:latin typeface="Segoe UI" panose="020B0502040204020203" pitchFamily="34" charset="0"/>
                <a:ea typeface="Segoe UI" panose="020B0502040204020203" pitchFamily="34" charset="0"/>
                <a:cs typeface="Segoe UI" panose="020B0502040204020203" pitchFamily="34" charset="0"/>
              </a:rPr>
              <a:t> is a fully managed cloud service that serves as a system of registration and system of discovery for enterprise data sources. In other words, Azure Data Catalog is all about helping you discover, understand, and use data sources to get more value from your existing data. Once a data source has been registered with Azure Data Catalog, its metadata is indexed by the service so that you can easily search to discover the data you need.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Enterprise Mobility + Security: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4"/>
              </a:rPr>
              <a:t>Microsoft Cloud App Security</a:t>
            </a:r>
            <a:r>
              <a:rPr lang="en-US" sz="1200" dirty="0">
                <a:effectLst/>
                <a:latin typeface="Segoe UI" panose="020B0502040204020203" pitchFamily="34" charset="0"/>
                <a:ea typeface="Segoe UI" panose="020B0502040204020203" pitchFamily="34" charset="0"/>
                <a:cs typeface="Segoe UI" panose="020B0502040204020203" pitchFamily="34" charset="0"/>
              </a:rPr>
              <a:t> is a comprehensive service that provides deeper visibility, comprehensive controls, and improved protection for your data in your cloud applications. You can have visibility to which cloud apps are in use in your network—identifying over 13,000 apps from all devices—and get risk assessments and ongoing analytics.</a:t>
            </a:r>
            <a:r>
              <a:rPr lang="en-US" sz="1400" dirty="0">
                <a:solidFill>
                  <a:srgbClr val="505050"/>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Dynamics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provides several visibility and auditing capabilities that can be used through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5"/>
              </a:rPr>
              <a:t>Reporting &amp; Analytics dashboards of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to identify personal data: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includes a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6"/>
              </a:rPr>
              <a:t>Report Wizard</a:t>
            </a:r>
            <a:r>
              <a:rPr lang="en-US" sz="1200" dirty="0">
                <a:effectLst/>
                <a:latin typeface="Segoe UI" panose="020B0502040204020203" pitchFamily="34" charset="0"/>
                <a:ea typeface="Segoe UI" panose="020B0502040204020203" pitchFamily="34" charset="0"/>
                <a:cs typeface="Segoe UI" panose="020B0502040204020203" pitchFamily="34" charset="0"/>
              </a:rPr>
              <a:t> that you can use to easily create reports without using XML or SQL-based queries.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7"/>
              </a:rPr>
              <a:t>Dashboards in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provide an overview of business data—actionable information that’s viewable across your organization.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8"/>
              </a:rPr>
              <a:t>Microsoft Power BI</a:t>
            </a:r>
            <a:r>
              <a:rPr lang="en-US" sz="1200" dirty="0">
                <a:effectLst/>
                <a:latin typeface="Segoe UI" panose="020B0502040204020203" pitchFamily="34" charset="0"/>
                <a:ea typeface="Segoe UI" panose="020B0502040204020203" pitchFamily="34" charset="0"/>
                <a:cs typeface="Segoe UI" panose="020B0502040204020203" pitchFamily="34" charset="0"/>
              </a:rPr>
              <a:t> is a self-service business intelligence (BI) platform you can use to discover, analyze, and visualize data, and share or collaborate on these insights with colleagues.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Office &amp; Office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9" tooltip="Data Loss Prevention"/>
              </a:rPr>
              <a:t>Data Loss Prevention</a:t>
            </a:r>
            <a:r>
              <a:rPr lang="en-US" sz="1200" dirty="0">
                <a:effectLst/>
                <a:latin typeface="Segoe UI" panose="020B0502040204020203" pitchFamily="34" charset="0"/>
                <a:ea typeface="Segoe UI" panose="020B0502040204020203" pitchFamily="34" charset="0"/>
                <a:cs typeface="Segoe UI" panose="020B0502040204020203" pitchFamily="34" charset="0"/>
              </a:rPr>
              <a:t> (DLP) in Office and Office 365 can identify over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0" tooltip="80 common sensitive data types"/>
              </a:rPr>
              <a:t>80 common sensitive data types</a:t>
            </a:r>
            <a:r>
              <a:rPr lang="en-US" sz="1200" dirty="0">
                <a:effectLst/>
                <a:latin typeface="Segoe UI" panose="020B0502040204020203" pitchFamily="34" charset="0"/>
                <a:ea typeface="Segoe UI" panose="020B0502040204020203" pitchFamily="34" charset="0"/>
                <a:cs typeface="Segoe UI" panose="020B0502040204020203" pitchFamily="34" charset="0"/>
              </a:rPr>
              <a:t> including financial, medical, and personally identifiable information.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1" tooltip="Office 365 eDiscovery"/>
              </a:rPr>
              <a:t>Office 365 eDiscovery</a:t>
            </a:r>
            <a:r>
              <a:rPr lang="en-US" sz="1200" dirty="0">
                <a:effectLst/>
                <a:latin typeface="Segoe UI" panose="020B0502040204020203" pitchFamily="34" charset="0"/>
                <a:ea typeface="Segoe UI" panose="020B0502040204020203" pitchFamily="34" charset="0"/>
                <a:cs typeface="Segoe UI" panose="020B0502040204020203" pitchFamily="34" charset="0"/>
              </a:rPr>
              <a:t> search can be used to find text and metadata in content across your Office 365 assets—SharePoint Online, OneDrive for Business, Skype for Business Online, and Exchange Online.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2" tooltip="Office 365 Advanced eDiscovery"/>
              </a:rPr>
              <a:t>Office 365 Advanced eDiscovery</a:t>
            </a:r>
            <a:r>
              <a:rPr lang="en-US" sz="1200" dirty="0">
                <a:effectLst/>
                <a:latin typeface="Segoe UI" panose="020B0502040204020203" pitchFamily="34" charset="0"/>
                <a:ea typeface="Segoe UI" panose="020B0502040204020203" pitchFamily="34" charset="0"/>
                <a:cs typeface="Segoe UI" panose="020B0502040204020203" pitchFamily="34" charset="0"/>
              </a:rPr>
              <a:t>, powered by machine learning technologies, can help you identify documents that are relevant to a particular subject (for example, a compliance investigation) quickly and with better precision than traditional keyword searches or manual reviews of vast quantities of documents. Advanced eDiscovery can significantly reduce cost and effort to identify relevant documents and data relationships by using machine learning to train the system to intelligently explore large datasets and quickly zero in on what’s relevant—reducing the data prior to review.</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3" tooltip="Advanced Data Governance"/>
              </a:rPr>
              <a:t>Advanced Data Governance</a:t>
            </a:r>
            <a:r>
              <a:rPr lang="en-US" sz="1200" dirty="0">
                <a:effectLst/>
                <a:latin typeface="Segoe UI" panose="020B0502040204020203" pitchFamily="34" charset="0"/>
                <a:ea typeface="Segoe UI" panose="020B0502040204020203" pitchFamily="34" charset="0"/>
                <a:cs typeface="Segoe UI" panose="020B0502040204020203" pitchFamily="34" charset="0"/>
              </a:rPr>
              <a:t> uses intelligence and machine-assisted insights to help you find, classify, set policies on, and take action to manage the lifecycle of the data that is most important to your organization.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SQL Server and Azure SQL Database: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The SQL language can be used to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4"/>
              </a:rPr>
              <a:t>query databases</a:t>
            </a:r>
            <a:r>
              <a:rPr lang="en-US" sz="1200" dirty="0">
                <a:effectLst/>
                <a:latin typeface="Segoe UI" panose="020B0502040204020203" pitchFamily="34" charset="0"/>
                <a:ea typeface="Segoe UI" panose="020B0502040204020203" pitchFamily="34" charset="0"/>
                <a:cs typeface="Segoe UI" panose="020B0502040204020203" pitchFamily="34" charset="0"/>
              </a:rPr>
              <a:t> and to customize tools or services that may help enable this requirement. Search is fully supported through queries, although full trace logging should be done at the application level.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5"/>
              </a:rPr>
              <a:t>Script task</a:t>
            </a:r>
            <a:r>
              <a:rPr lang="en-US" sz="1200" dirty="0">
                <a:effectLst/>
                <a:latin typeface="Segoe UI" panose="020B0502040204020203" pitchFamily="34" charset="0"/>
                <a:ea typeface="Segoe UI" panose="020B0502040204020203" pitchFamily="34" charset="0"/>
                <a:cs typeface="Segoe UI" panose="020B0502040204020203" pitchFamily="34" charset="0"/>
              </a:rPr>
              <a:t> provides code to perform custom functions, such as complex data queries that are not available in the built-in tasks and transformations that SQL Server Integration Services provides. The Script task can also combine functions in one script instead of using multiple tasks and transformations. This product suite also includes powerful business intelligence functionality providing end-user access to data insights.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05289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Because this is just a recap, all the detail slides are hidden. Un-hide if more detail is needed.</a:t>
            </a:r>
          </a:p>
          <a:p>
            <a:r>
              <a:rPr lang="en-US" sz="1200" b="1" kern="1200" dirty="0">
                <a:solidFill>
                  <a:schemeClr val="tx1"/>
                </a:solidFill>
                <a:effectLst/>
                <a:latin typeface="+mn-lt"/>
                <a:ea typeface="+mn-ea"/>
                <a:cs typeface="+mn-cs"/>
              </a:rPr>
              <a:t>==============================================================</a:t>
            </a:r>
          </a:p>
          <a:p>
            <a:endParaRPr lang="en-US" sz="1200" b="1" kern="1200" dirty="0">
              <a:solidFill>
                <a:schemeClr val="tx1"/>
              </a:solidFill>
              <a:effectLst/>
              <a:latin typeface="+mn-lt"/>
              <a:ea typeface="+mn-ea"/>
              <a:cs typeface="+mn-cs"/>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Presenter guidance: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Use this slide to showcase solution capabilities in the Manage phase that can help our customer meet their GDPR obligations.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Key takeaways: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GDPR provides data subjects—individuals to whom data relates—with more control of how their personal data is captured and used. Data subjects can, for example, request that your enterprise share data that relates to them, transfer their data to other services, correct mistakes in their data, or restrict certain data from further processing in certain cases. In some cases, these requests must be addressed within fixed time periods.</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In order to satisfy your obligations to data subjects, you will need to understand what types of personal data your enterprise processes, how, and for what purposes. The data inventory discussed previously is a first step to achieving this understanding. Once that inventory is complete, it is also important to develop and implement a data governance plan. A data governance plan can help you define policies, roles, and responsibilities for the access, management, and use of personal data, and can help you ensure your data handling practices comply with the GDPR. For example, a data governance plan can give your enterprise confidence that it effectively respect data subject demands to delete or transfer data.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Data classification is an important part of any data governance plan. Adopting a classification scheme that applies throughout your enterprise can be particularly helpful for responding to data subject requests, because it enables you to identify more readily and process personal data requests.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We provide controls to ensure how data is managed and to ensure that you control who has access to what data within your organization—utilizing capabilities such as advanced identity and management solutions for your on-premises, cloud and hybrid resources, and advanced data governance capabilities to help you find, classify, set policies on, and manage data throughout its lifecycle (e.g. Azure information protection enables you to classify info with tags so a GDPR compliance policy can be applied to it).</a:t>
            </a: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Pick and choose which products to call out from italics text below, depending on customer audience: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228600">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Here are examples of specific ways that that our cloud and on-premises offerings can help you classify and govern your data.</a:t>
            </a:r>
          </a:p>
          <a:p>
            <a:pPr>
              <a:lnSpc>
                <a:spcPct val="107000"/>
              </a:lnSpc>
              <a:spcAft>
                <a:spcPts val="0"/>
              </a:spcAft>
            </a:pPr>
            <a:r>
              <a:rPr lang="en-US" sz="12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Azure: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3"/>
              </a:rPr>
              <a:t>Azure Active Directory</a:t>
            </a:r>
            <a:r>
              <a:rPr lang="en-US" sz="1200" dirty="0">
                <a:effectLst/>
                <a:latin typeface="Segoe UI" panose="020B0502040204020203" pitchFamily="34" charset="0"/>
                <a:ea typeface="Segoe UI" panose="020B0502040204020203" pitchFamily="34" charset="0"/>
                <a:cs typeface="Segoe UI" panose="020B0502040204020203" pitchFamily="34" charset="0"/>
              </a:rPr>
              <a:t> is an identity and access management solution in the cloud. It manages identities and controls access to Azure, on-premises, and other cloud resources, data, and applications. With Azure Active Directory Privileged Identity Management, you can assign temporary, Just-In-Time (JIT) administrative rights to eligible users to manage Azure resources.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4" tooltip="Role-based access control"/>
              </a:rPr>
              <a:t>Azure Role-Based Access Control (RBAC)</a:t>
            </a:r>
            <a:r>
              <a:rPr lang="en-US" sz="1200" dirty="0">
                <a:effectLst/>
                <a:latin typeface="Segoe UI" panose="020B0502040204020203" pitchFamily="34" charset="0"/>
                <a:ea typeface="Segoe UI" panose="020B0502040204020203" pitchFamily="34" charset="0"/>
                <a:cs typeface="Segoe UI" panose="020B0502040204020203" pitchFamily="34" charset="0"/>
              </a:rPr>
              <a:t> helps you manage access to your Azure resources. This enables you to grant access based on the user’s assigned role, making it easier to grant only the required permissions that users need to perform their jobs. You can customize RBAC per your organization’s business model and risk tolerance.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Enterprise Mobility + Security: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5"/>
              </a:rPr>
              <a:t>Azure Information Protection</a:t>
            </a:r>
            <a:r>
              <a:rPr lang="en-US" sz="1200" dirty="0">
                <a:effectLst/>
                <a:latin typeface="Segoe UI" panose="020B0502040204020203" pitchFamily="34" charset="0"/>
                <a:ea typeface="Segoe UI" panose="020B0502040204020203" pitchFamily="34" charset="0"/>
                <a:cs typeface="Segoe UI" panose="020B0502040204020203" pitchFamily="34" charset="0"/>
              </a:rPr>
              <a:t> can help you classify and label your data at the time of creation or modification. Protection (encryption plus authentication plus use rights) or visual markings can then be applied to sensitive data. Classification labels and protection are persistent, traveling with the data so that it’s identifiable and protected at all times—regardless of where it’s stored or with whom it’s shared.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Dynamics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6"/>
              </a:rPr>
              <a:t>Dynamics 365 (online) security and compliance planning guide</a:t>
            </a:r>
            <a:r>
              <a:rPr lang="en-US" sz="1200" dirty="0">
                <a:effectLst/>
                <a:latin typeface="Segoe UI" panose="020B0502040204020203" pitchFamily="34" charset="0"/>
                <a:ea typeface="Segoe UI" panose="020B0502040204020203" pitchFamily="34" charset="0"/>
                <a:cs typeface="Segoe UI" panose="020B0502040204020203" pitchFamily="34" charset="0"/>
              </a:rPr>
              <a:t> provides comprehensive guidance on understanding the key compliance and security considerations associated with planning for a deployment of Dynamics 365 (online) in environments that include enterprise directory integration services such as directory synchronization and single sign-on. It includes information on data privacy and confidentiality policies, data classification, and impact.</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Office &amp; Office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7" tooltip="Advanced Data Governance"/>
              </a:rPr>
              <a:t>Advanced Data Governance</a:t>
            </a:r>
            <a:r>
              <a:rPr lang="en-US" sz="1200" dirty="0">
                <a:effectLst/>
                <a:latin typeface="Segoe UI" panose="020B0502040204020203" pitchFamily="34" charset="0"/>
                <a:ea typeface="Segoe UI" panose="020B0502040204020203" pitchFamily="34" charset="0"/>
                <a:cs typeface="Segoe UI" panose="020B0502040204020203" pitchFamily="34" charset="0"/>
              </a:rPr>
              <a:t> uses intelligence and machine-assisted insights to help you find, classify, set policies on, and take action to manage the lifecycle of the data that is most important to your organization. Classify data based on automatic analysis and policy recommendations, then apply actions to preserve data in-place or purge what's necessary. In-place data as well as third-party data sources can be ingested into Office 365 and classified by message type. Message type classification allows for the search, sort, and export of the various data sources, which eases the process of performing e-discovery reviews.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8"/>
              </a:rPr>
              <a:t>Journaling in Exchange Online</a:t>
            </a:r>
            <a:r>
              <a:rPr lang="en-US" sz="1200" dirty="0">
                <a:effectLst/>
                <a:latin typeface="Segoe UI" panose="020B0502040204020203" pitchFamily="34" charset="0"/>
                <a:ea typeface="Segoe UI" panose="020B0502040204020203" pitchFamily="34" charset="0"/>
                <a:cs typeface="Segoe UI" panose="020B0502040204020203" pitchFamily="34" charset="0"/>
              </a:rPr>
              <a:t> can help you respond to legal, regulatory, and organizational compliance requirements by recording inbound and outbound email communications.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Windows and Windows Server:</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r>
              <a:rPr lang="en-US" sz="1200" dirty="0">
                <a:effectLst/>
                <a:latin typeface="Segoe UI" panose="020B0502040204020203" pitchFamily="34" charset="0"/>
                <a:ea typeface="Segoe UI" panose="020B0502040204020203" pitchFamily="34" charset="0"/>
              </a:rPr>
              <a:t>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9"/>
              </a:rPr>
              <a:t>Microsoft Data Classification Toolkit</a:t>
            </a:r>
            <a:r>
              <a:rPr lang="en-US" sz="1200" dirty="0">
                <a:effectLst/>
                <a:latin typeface="Segoe UI" panose="020B0502040204020203" pitchFamily="34" charset="0"/>
                <a:ea typeface="Segoe UI" panose="020B0502040204020203" pitchFamily="34" charset="0"/>
              </a:rPr>
              <a:t> for Windows Server 2012 R2 provides sample search expressions and rules that you can use to assist compliance activities conducted by your organization’s IT professionals, auditors, accountants, attorneys, and other compliance professionals.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69883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Because this is just a recap, all the detail slides are hidden. Un-hide if more detail is needed.</a:t>
            </a:r>
          </a:p>
          <a:p>
            <a:r>
              <a:rPr lang="en-US" sz="1200" b="1" kern="1200" dirty="0">
                <a:solidFill>
                  <a:schemeClr val="tx1"/>
                </a:solidFill>
                <a:effectLst/>
                <a:latin typeface="+mn-lt"/>
                <a:ea typeface="+mn-ea"/>
                <a:cs typeface="+mn-cs"/>
              </a:rPr>
              <a:t>==============================================================</a:t>
            </a:r>
          </a:p>
          <a:p>
            <a:endParaRPr lang="en-US" sz="1200" b="1" kern="1200" dirty="0">
              <a:solidFill>
                <a:schemeClr val="tx1"/>
              </a:solidFill>
              <a:effectLst/>
              <a:latin typeface="+mn-lt"/>
              <a:ea typeface="+mn-ea"/>
              <a:cs typeface="+mn-cs"/>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Presenter guidance: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Use this slide to showcase solution capabilities in the Protect phase that can help our customer meet their GDPR obligations.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Key takeaways: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Enterprises increasingly understand the importance of information security—but the GDPR raises the bar. It requires that enterprises take appropriate technical and organizational measures to protect personal data from loss or unauthorized access or disclosure.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Data security is a complex area. There are many types of risk to identify and consider—ranging from physical intrusion or rogue employees to accidental loss or hackers. Building risk management plans and taking risk mitigation steps, such as password protection, audit logs, and encryption, can help you ensure compliance.</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In certain cases, the GDPR requires that if a data breach occurs, enterprises need to rapidly notify regulators. In some cases, enterprises will also need to notify the affected data subjects. In order to meet this requirement, enterprises will benefit from being able to monitor for and detect system intrusions.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Microsoft cloud is specifically built to help you understand risks and to defend against them, and is more secure than on-premises computing environments in many ways. For example, our datacenters are certified to internationally recognized security standards; protected by 24-hour physical surveillance; and have strict access controls. How we secure our cloud infrastructure is only part of a comprehensive security solution and each of our products, either in the cloud or on-premises, have security features to help you secure your data.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We offer a comprehensive approach to managing and protecting user access which enables organizations to holistically control access to sensitive data no matter where it resides—whether in their databases and applications or on their employee PCs and mobile devices. </a:t>
            </a:r>
            <a:r>
              <a:rPr lang="en-US" sz="1200" i="1" dirty="0">
                <a:effectLst/>
                <a:latin typeface="Segoe UI" panose="020B0502040204020203" pitchFamily="34" charset="0"/>
                <a:ea typeface="Segoe UI" panose="020B0502040204020203" pitchFamily="34" charset="0"/>
                <a:cs typeface="Times New Roman" panose="02020603050405020304" pitchFamily="18" charset="0"/>
              </a:rPr>
              <a:t>E.g. Get automatic alerts if PII data is about to be shared externally or in volume </a:t>
            </a:r>
            <a:r>
              <a:rPr lang="en-US" sz="1200" i="1" dirty="0" err="1">
                <a:effectLst/>
                <a:latin typeface="Segoe UI" panose="020B0502040204020203" pitchFamily="34" charset="0"/>
                <a:ea typeface="Segoe UI" panose="020B0502040204020203" pitchFamily="34" charset="0"/>
                <a:cs typeface="Times New Roman" panose="02020603050405020304" pitchFamily="18" charset="0"/>
              </a:rPr>
              <a:t>etc</a:t>
            </a:r>
            <a:r>
              <a:rPr lang="en-US" sz="1200" i="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Built-in encryption capabilities within Microsoft Azure, EMS, SQL Server and Windows and Windows Server protect data from unauthorized use and exposure by encrypting data at the individual database row, storage location, device and identity level.</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Our integrated threat intelligence uses cutting-edge behavioral analytics and anomaly detection technologies to uncover suspicious activity and pinpoint threats—both on-premises and in the cloud. That includes known malicious attacks (such as Pass the Hash, Pass the Ticket) and security vulnerabilities in your system. You can take immediate action against detected attacks and streamline recovery with powerful support. </a:t>
            </a: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Pick and choose which products to call out from italics text below, depending on customer audience: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Here are examples of specific ways that that our cloud and on-premises offerings can help you with the GDPR’s third step:</a:t>
            </a:r>
          </a:p>
          <a:p>
            <a:pPr>
              <a:lnSpc>
                <a:spcPct val="107000"/>
              </a:lnSpc>
              <a:spcAft>
                <a:spcPts val="0"/>
              </a:spcAft>
            </a:pPr>
            <a:r>
              <a:rPr lang="en-US" sz="12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Azure: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3" tooltip="Azure Key Vault"/>
              </a:rPr>
              <a:t>Azure Key Vault</a:t>
            </a:r>
            <a:r>
              <a:rPr lang="en-US" sz="1200" dirty="0">
                <a:effectLst/>
                <a:latin typeface="Segoe UI" panose="020B0502040204020203" pitchFamily="34" charset="0"/>
                <a:ea typeface="Segoe UI" panose="020B0502040204020203" pitchFamily="34" charset="0"/>
                <a:cs typeface="Segoe UI" panose="020B0502040204020203" pitchFamily="34" charset="0"/>
              </a:rPr>
              <a:t> enables you to safeguard your cryptographic keys, certificates, and passwords that help protect your data. Key Vault uses hardware security modules (HSMs) and is designed so that you maintain control of your keys and therefore your data, including ensuring that Microsoft cannot see or extract your keys. You can monitor and audit use of your stored keys with Azure logging, and import your logs into Azure HDInsight or your security information and event management (SIEM) system for additional analysis and threat detection.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Enterprise Mobility + Security: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60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4" tooltip="Azure Active Directory (Azure AD)"/>
              </a:rPr>
              <a:t>Azure Active Directory (Azure AD)</a:t>
            </a:r>
            <a:r>
              <a:rPr lang="en-US" sz="1200" dirty="0">
                <a:effectLst/>
                <a:latin typeface="Segoe UI" panose="020B0502040204020203" pitchFamily="34" charset="0"/>
                <a:ea typeface="Segoe UI" panose="020B0502040204020203" pitchFamily="34" charset="0"/>
                <a:cs typeface="Segoe UI" panose="020B0502040204020203" pitchFamily="34" charset="0"/>
              </a:rPr>
              <a:t> in Enterprise Mobility + Security helps you protect your organization at the access level by managing and protecting your identities—including your privileged and non-privileged identities. Azure AD provides one protected common identity for accessing thousands of apps. Azure AD Premium features Multi-Factor Authentication (MFA), which is access control based on device health, user location, identity and sign-in risk, and holistic security reports, audits, and alerts. Azure AD Privileged Identity Management (PIM) helps discover, restrict, and monitor privileged identities and their access to resources through a security wizard, reviews, and alerts. This enables scenarios such as time-limited “just in time” and “just enough administration” access.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5" tooltip="Microsoft Intune"/>
              </a:rPr>
              <a:t>Microsoft Intune</a:t>
            </a:r>
            <a:r>
              <a:rPr lang="en-US" sz="1200" dirty="0">
                <a:effectLst/>
                <a:latin typeface="Segoe UI" panose="020B0502040204020203" pitchFamily="34" charset="0"/>
                <a:ea typeface="Segoe UI" panose="020B0502040204020203" pitchFamily="34" charset="0"/>
                <a:cs typeface="Segoe UI" panose="020B0502040204020203" pitchFamily="34" charset="0"/>
              </a:rPr>
              <a:t> provides</a:t>
            </a:r>
            <a:r>
              <a:rPr lang="en-US" sz="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200" dirty="0">
                <a:effectLst/>
                <a:latin typeface="Segoe UI" panose="020B0502040204020203" pitchFamily="34" charset="0"/>
                <a:ea typeface="Segoe UI" panose="020B0502040204020203" pitchFamily="34" charset="0"/>
                <a:cs typeface="Segoe UI" panose="020B0502040204020203" pitchFamily="34" charset="0"/>
              </a:rPr>
              <a:t>mobile device management, mobile application management, and PC management capabilities from the cloud. Using Intune, you can provide your employees with access to corporate applications, data, and resources from virtually anywhere on almost any device, while helping to keep corporate information highly secure.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228600">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Dynamics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provides several visibility and auditing capabilities that can be used through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6"/>
              </a:rPr>
              <a:t>Reporting &amp; Analytics dashboards of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to identify personal data: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includes a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7"/>
              </a:rPr>
              <a:t>Report Wizard</a:t>
            </a:r>
            <a:r>
              <a:rPr lang="en-US" sz="1200" dirty="0">
                <a:effectLst/>
                <a:latin typeface="Segoe UI" panose="020B0502040204020203" pitchFamily="34" charset="0"/>
                <a:ea typeface="Segoe UI" panose="020B0502040204020203" pitchFamily="34" charset="0"/>
                <a:cs typeface="Segoe UI" panose="020B0502040204020203" pitchFamily="34" charset="0"/>
              </a:rPr>
              <a:t> that you can use to easily create reports without using XML or SQL-based queries.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8"/>
              </a:rPr>
              <a:t>Dashboards in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provide an overview of business data—actionable information that’s viewable across your organization.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9"/>
              </a:rPr>
              <a:t>Microsoft Power BI</a:t>
            </a:r>
            <a:r>
              <a:rPr lang="en-US" sz="1200" dirty="0">
                <a:effectLst/>
                <a:latin typeface="Segoe UI" panose="020B0502040204020203" pitchFamily="34" charset="0"/>
                <a:ea typeface="Segoe UI" panose="020B0502040204020203" pitchFamily="34" charset="0"/>
                <a:cs typeface="Segoe UI" panose="020B0502040204020203" pitchFamily="34" charset="0"/>
              </a:rPr>
              <a:t> is a self-service business intelligence (BI) platform you can use to discover, analyze, and visualize data, and share or collaborate on these insights with colleagues.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Office &amp; Office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0" tooltip="Advanced Threat Protection"/>
              </a:rPr>
              <a:t>Advanced Threat Protection</a:t>
            </a:r>
            <a:r>
              <a:rPr lang="en-US" sz="1200" dirty="0">
                <a:effectLst/>
                <a:latin typeface="Segoe UI" panose="020B0502040204020203" pitchFamily="34" charset="0"/>
                <a:ea typeface="Segoe UI" panose="020B0502040204020203" pitchFamily="34" charset="0"/>
                <a:cs typeface="Segoe UI" panose="020B0502040204020203" pitchFamily="34" charset="0"/>
              </a:rPr>
              <a:t> (ATP) for Exchange Online helps protect your email against new, sophisticated malware attacks in real time. It also allows you to create policies that help prevent your users from accessing malicious attachments or malicious websites linked through email. ATP for Exchange Online includes protection against unknown malware and viruses, time-of-click protection against malicious URLs, and rich reporting and URL trace capabilities.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1" tooltip="Threat Intelligence"/>
              </a:rPr>
              <a:t>Threat Intelligence</a:t>
            </a:r>
            <a:r>
              <a:rPr lang="en-US" sz="1200" dirty="0">
                <a:effectLst/>
                <a:latin typeface="Segoe UI" panose="020B0502040204020203" pitchFamily="34" charset="0"/>
                <a:ea typeface="Segoe UI" panose="020B0502040204020203" pitchFamily="34" charset="0"/>
                <a:cs typeface="Segoe UI" panose="020B0502040204020203" pitchFamily="34" charset="0"/>
              </a:rPr>
              <a:t> helps you proactively uncover and protect against advanced threats in Office 365. Deep insights into threats—available in part because of Microsoft’s global presence,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2" tooltip="Intelligent Security Graph"/>
              </a:rPr>
              <a:t>Intelligent Security Graph</a:t>
            </a:r>
            <a:r>
              <a:rPr lang="en-US" sz="1200" dirty="0">
                <a:effectLst/>
                <a:latin typeface="Segoe UI" panose="020B0502040204020203" pitchFamily="34" charset="0"/>
                <a:ea typeface="Segoe UI" panose="020B0502040204020203" pitchFamily="34" charset="0"/>
                <a:cs typeface="Segoe UI" panose="020B0502040204020203" pitchFamily="34" charset="0"/>
              </a:rPr>
              <a:t>, and input from cyber threat hunters—help you quickly and effectively enable alerts, dynamic policies, and security solutions.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SQL Server and Azure SQL Database: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3" tooltip="Transparent data encryption"/>
              </a:rPr>
              <a:t>Transparent data encryption</a:t>
            </a:r>
            <a:r>
              <a:rPr lang="en-US" sz="1200" dirty="0">
                <a:effectLst/>
                <a:latin typeface="Segoe UI" panose="020B0502040204020203" pitchFamily="34" charset="0"/>
                <a:ea typeface="Segoe UI" panose="020B0502040204020203" pitchFamily="34" charset="0"/>
                <a:cs typeface="Segoe UI" panose="020B0502040204020203" pitchFamily="34" charset="0"/>
              </a:rPr>
              <a:t> protects data at rest by encrypting the database, associated backups, and transaction log files at the physical storage layer. This encryption is transparent to the application, and uses hardware acceleration to improve performance.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4" tooltip="Always Encrypted"/>
              </a:rPr>
              <a:t>Always Encrypted</a:t>
            </a:r>
            <a:r>
              <a:rPr lang="en-US" sz="1200" dirty="0">
                <a:effectLst/>
                <a:latin typeface="Segoe UI" panose="020B0502040204020203" pitchFamily="34" charset="0"/>
                <a:ea typeface="Segoe UI" panose="020B0502040204020203" pitchFamily="34" charset="0"/>
                <a:cs typeface="Segoe UI" panose="020B0502040204020203" pitchFamily="34" charset="0"/>
              </a:rPr>
              <a:t> is an industry-first feature that is designed to protect highly sensitive data in SQL Server and SQL Database. Always Encrypted allows clients to encrypt sensitive data inside client applications and never reveal the encryption keys to the database engine. The mechanism is transparent to applications, as encryption and decryption of data is done transparently in an Always Encrypted–enabled client driver.</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Segoe UI" panose="020B0502040204020203" pitchFamily="34"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Segoe UI" panose="020B0502040204020203" pitchFamily="34" charset="0"/>
              </a:rPr>
              <a:t>Windows and Windows Server:</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5" tooltip="Windows Hello"/>
              </a:rPr>
              <a:t>Windows Hello</a:t>
            </a:r>
            <a:r>
              <a:rPr lang="en-US" sz="1200" dirty="0">
                <a:effectLst/>
                <a:latin typeface="Segoe UI" panose="020B0502040204020203" pitchFamily="34" charset="0"/>
                <a:ea typeface="Segoe UI" panose="020B0502040204020203" pitchFamily="34" charset="0"/>
                <a:cs typeface="Segoe UI" panose="020B0502040204020203" pitchFamily="34" charset="0"/>
              </a:rPr>
              <a:t> is a convenient, enterprise-grade alternative to passwords that uses a natural (biometrics) or familiar (PIN) method to validate identity, providing the security benefits of smartcards without the need for additional peripherals.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6" tooltip="Credential Guard"/>
              </a:rPr>
              <a:t>Credential Guard</a:t>
            </a:r>
            <a:r>
              <a:rPr lang="en-US" sz="1200" dirty="0">
                <a:effectLst/>
                <a:latin typeface="Segoe UI" panose="020B0502040204020203" pitchFamily="34" charset="0"/>
                <a:ea typeface="Segoe UI" panose="020B0502040204020203" pitchFamily="34" charset="0"/>
                <a:cs typeface="Segoe UI" panose="020B0502040204020203" pitchFamily="34" charset="0"/>
              </a:rPr>
              <a:t> is a feature that isolates your secrets on a device, like your single sign-on tokens, from access even in the event of a full Windows operating system compromise. This solution fundamentally prevents the use of hard-to-defend attacks such as “pass the hash.”</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49236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frequently updated with new insights and feedback from the field. Please keep version history up to date.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556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Because this is just a recap, all the detail slides are hidden. Un-hide if more detail is needed.</a:t>
            </a:r>
          </a:p>
          <a:p>
            <a:r>
              <a:rPr lang="en-US" sz="1200" b="1" kern="1200" dirty="0">
                <a:solidFill>
                  <a:schemeClr val="tx1"/>
                </a:solidFill>
                <a:effectLst/>
                <a:latin typeface="+mn-lt"/>
                <a:ea typeface="+mn-ea"/>
                <a:cs typeface="+mn-cs"/>
              </a:rPr>
              <a:t>==============================================================</a:t>
            </a:r>
          </a:p>
          <a:p>
            <a:endParaRPr lang="en-US" sz="1200" b="1" kern="1200" dirty="0">
              <a:solidFill>
                <a:schemeClr val="tx1"/>
              </a:solidFill>
              <a:effectLst/>
              <a:latin typeface="+mn-lt"/>
              <a:ea typeface="+mn-ea"/>
              <a:cs typeface="+mn-cs"/>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Presenter guidance: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Use this slide to showcase solution capabilities in the Report phase that can help our customer meet their GDPR obligations.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Key takeaways: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GDPR sets new standards in transparency, accountability, and record-keeping. You will need to be more transparent about not only how you handle personal data, but also how you actively maintain documentation defining your processes and use of personal data. </a:t>
            </a:r>
          </a:p>
          <a:p>
            <a:pPr marL="342900" lvl="0" indent="-342900">
              <a:lnSpc>
                <a:spcPct val="107000"/>
              </a:lnSpc>
              <a:spcAft>
                <a:spcPts val="0"/>
              </a:spcAft>
              <a:buFont typeface="Symbol" panose="05050102010706020507" pitchFamily="18" charset="2"/>
              <a:buChar char=""/>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Record-keeping</a:t>
            </a:r>
            <a:r>
              <a:rPr lang="en-US" sz="1200" dirty="0">
                <a:effectLst/>
                <a:latin typeface="Segoe UI" panose="020B0502040204020203" pitchFamily="34" charset="0"/>
                <a:ea typeface="Segoe UI" panose="020B0502040204020203" pitchFamily="34" charset="0"/>
                <a:cs typeface="Times New Roman" panose="02020603050405020304" pitchFamily="18" charset="0"/>
              </a:rPr>
              <a:t> - Enterprises processing personal data will need to keep records about the purposes of processing; the categories of personal data processed; the identity of third parties with whom data is shared; whether (and which) third countries receive personal data, and the legal basis of such transfers; organizational and technical security measures; and data retention times applicable to various datasets. One way to achieve this is using auditing tools, which can help to ensure that any processing of data—whether it be collection, use, sharing, or otherwise—is tracked and recorded. </a:t>
            </a:r>
          </a:p>
          <a:p>
            <a:pPr marL="342900" lvl="0" indent="-342900">
              <a:lnSpc>
                <a:spcPct val="107000"/>
              </a:lnSpc>
              <a:spcAft>
                <a:spcPts val="0"/>
              </a:spcAft>
              <a:buFont typeface="Symbol" panose="05050102010706020507" pitchFamily="18" charset="2"/>
              <a:buChar char=""/>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Breaches</a:t>
            </a:r>
            <a:r>
              <a:rPr lang="en-US" sz="1200" dirty="0">
                <a:effectLst/>
                <a:latin typeface="Segoe UI" panose="020B0502040204020203" pitchFamily="34" charset="0"/>
                <a:ea typeface="Segoe UI" panose="020B0502040204020203" pitchFamily="34" charset="0"/>
                <a:cs typeface="Times New Roman" panose="02020603050405020304" pitchFamily="18" charset="0"/>
              </a:rPr>
              <a:t> - The GDPR will change data protection requirements and employ stricter obligations for data processors and data controllers regarding notice of personal data breaches that result in a risk to individual rights and freedoms. Under the new regulation, as defined in Articles 17, 31, and 32, the Data Processor must notify the Data Controller of any such personal data breach after having become aware of it without undue delay. Once aware of a breach, the Data Controller must notify the relevant data protection authority within 72 hours. If the breach is likely to result in a high risk to the rights and freedoms of individuals, controllers will also need to notify affected individuals without undue delay. This means that if you are a Data Controller and you are using a Data Processor, you need to make sure you have a clear set of expectations built into your contracts around potential breach notifications.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Pick and choose which products to call out from italics text below, depending on customer audience: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Here are examples of specific ways that that our cloud and on-premises offerings can help you with the GDPR’s fourth step.</a:t>
            </a:r>
          </a:p>
          <a:p>
            <a:pPr>
              <a:lnSpc>
                <a:spcPct val="107000"/>
              </a:lnSpc>
              <a:spcAft>
                <a:spcPts val="0"/>
              </a:spcAft>
            </a:pPr>
            <a:r>
              <a:rPr lang="en-US" sz="12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Trust Center:</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In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3"/>
              </a:rPr>
              <a:t>Service Trust Portal</a:t>
            </a:r>
            <a:r>
              <a:rPr lang="en-US" sz="1200" dirty="0">
                <a:effectLst/>
                <a:latin typeface="Segoe UI" panose="020B0502040204020203" pitchFamily="34" charset="0"/>
                <a:ea typeface="Segoe UI" panose="020B0502040204020203" pitchFamily="34" charset="0"/>
                <a:cs typeface="Segoe UI" panose="020B0502040204020203" pitchFamily="34" charset="0"/>
              </a:rPr>
              <a:t>, you can find comprehensive information about the various Azure, Office 365, and Dynamics 365 compliance, security, privacy, and trust offerings, including reports and attestations. Third-party independent audit and GRC (governance, risk management, and compliance) assessment reports help you to stay up to date on how Microsoft cloud services comply with global standards that matter to your organization. Trust documents can help you understand how Microsoft cloud services protect your data and how you can manage data security and compliance for your cloud services.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Azure: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4"/>
              </a:rPr>
              <a:t>Azure logging and auditing capabilities</a:t>
            </a:r>
            <a:r>
              <a:rPr lang="en-US" sz="1200" u="sng" dirty="0">
                <a:effectLst/>
                <a:latin typeface="Segoe UI" panose="020B0502040204020203" pitchFamily="34" charset="0"/>
                <a:ea typeface="Segoe UI" panose="020B0502040204020203" pitchFamily="34" charset="0"/>
                <a:cs typeface="Segoe UI" panose="020B0502040204020203" pitchFamily="34" charset="0"/>
              </a:rPr>
              <a:t> </a:t>
            </a:r>
            <a:r>
              <a:rPr lang="en-US" sz="1200" dirty="0">
                <a:effectLst/>
                <a:latin typeface="Segoe UI" panose="020B0502040204020203" pitchFamily="34" charset="0"/>
                <a:ea typeface="Segoe UI" panose="020B0502040204020203" pitchFamily="34" charset="0"/>
                <a:cs typeface="Segoe UI" panose="020B0502040204020203" pitchFamily="34" charset="0"/>
              </a:rPr>
              <a:t>enable you to:</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Create an audit trail for applications deployed in Azure and virtual machines created from the Azure Virtual Machines Gallery.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Perform centralized analysis of large data sets by collecting security events from Azure infrastructure as a service (IaaS) and platform as a service (PaaS). You can then use Azure HDInsight to aggregate and analyze these events, and export them to on-premises SIEM systems for ongoing monitoring.</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Monitor access and usage reporting by taking advantage of Azure logging of administrative operations, including system access, to create an audit trail in case of unauthorized or accidental changes. You can retrieve audit logs for your Azure Active Directory tenant, and view access and usage reports.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Export security alerts to on-premises SIEM systems by using Azure Diagnostics, which can be configured to collect Windows security event logs and other security-specific logs.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Get third-party security monitoring, reporting, and alert tools from the Azure Marketplace.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5"/>
              </a:rPr>
              <a:t>Microsoft Azure Monitor</a:t>
            </a:r>
            <a:r>
              <a:rPr lang="en-US" sz="1200" dirty="0">
                <a:effectLst/>
                <a:latin typeface="Segoe UI" panose="020B0502040204020203" pitchFamily="34" charset="0"/>
                <a:ea typeface="Segoe UI" panose="020B0502040204020203" pitchFamily="34" charset="0"/>
                <a:cs typeface="Segoe UI" panose="020B0502040204020203" pitchFamily="34" charset="0"/>
              </a:rPr>
              <a:t> enables organizations to easily view and manage all their data monitoring tasks from a central dashboard. You get detailed, up-to-date performance and utilization data, access to the activity log that tracks every API call, and diagnostic logs that help you trace issues in your Azure resources. In addition, you can set up alerts and take automated actions. Azure Monitor integrates with your existing tools, so you get rich end-to-end monitoring and analytics by combining Azure Monitor with the analysis tools you are already familiar with.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Enterprise Mobility + Security: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6"/>
              </a:rPr>
              <a:t>Azure Information Protection</a:t>
            </a:r>
            <a:r>
              <a:rPr lang="en-US" sz="1200" dirty="0">
                <a:effectLst/>
                <a:latin typeface="Segoe UI" panose="020B0502040204020203" pitchFamily="34" charset="0"/>
                <a:ea typeface="Segoe UI" panose="020B0502040204020203" pitchFamily="34" charset="0"/>
                <a:cs typeface="Segoe UI" panose="020B0502040204020203" pitchFamily="34" charset="0"/>
              </a:rPr>
              <a:t> provides rich logging and reporting to analyze how sensitive data is distributed. Document tracking allows users and admins to monitor activities on shared data and revoke access in unexpected events. Azure Information Protection also provides capabilities to analyze unstructured data residing in file shares, SharePoint sites and libraries, online repositories, and desktop or laptop drives. With access to the files, you can scan the contents of each file and determine whether certain classes of personal data exist in the file. You can then classify and tag with a label each file based on the kind of data present. Additionally, you can generate reports of this process, with information about the files scanned, classification policies that matched, and the label that was applied.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Dynamics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provides several visibility and auditing capabilities that can be used through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7"/>
              </a:rPr>
              <a:t>Reporting &amp; Analytics dashboards of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to identify personal data: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includes a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8"/>
              </a:rPr>
              <a:t>Report Wizard</a:t>
            </a:r>
            <a:r>
              <a:rPr lang="en-US" sz="1200" dirty="0">
                <a:effectLst/>
                <a:latin typeface="Segoe UI" panose="020B0502040204020203" pitchFamily="34" charset="0"/>
                <a:ea typeface="Segoe UI" panose="020B0502040204020203" pitchFamily="34" charset="0"/>
                <a:cs typeface="Segoe UI" panose="020B0502040204020203" pitchFamily="34" charset="0"/>
              </a:rPr>
              <a:t> that you can use to easily create reports without using XML or SQL-based queries.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9"/>
              </a:rPr>
              <a:t>Dashboards in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provide an overview of business data—actionable information that’s viewable across your organization.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0"/>
              </a:rPr>
              <a:t>Microsoft Power BI</a:t>
            </a:r>
            <a:r>
              <a:rPr lang="en-US" sz="1200" dirty="0">
                <a:effectLst/>
                <a:latin typeface="Segoe UI" panose="020B0502040204020203" pitchFamily="34" charset="0"/>
                <a:ea typeface="Segoe UI" panose="020B0502040204020203" pitchFamily="34" charset="0"/>
                <a:cs typeface="Segoe UI" panose="020B0502040204020203" pitchFamily="34" charset="0"/>
              </a:rPr>
              <a:t> is a self-service business intelligence (BI) platform you can use to discover, analyze, and visualize data, and share or collaborate on these insights with colleagues.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Office &amp; Office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1"/>
              </a:rPr>
              <a:t>Service Assurance</a:t>
            </a:r>
            <a:r>
              <a:rPr lang="en-US" sz="1200" b="1" dirty="0">
                <a:effectLst/>
                <a:latin typeface="Segoe UI" panose="020B0502040204020203" pitchFamily="34" charset="0"/>
                <a:ea typeface="Segoe UI" panose="020B0502040204020203" pitchFamily="34" charset="0"/>
                <a:cs typeface="Segoe UI" panose="020B0502040204020203" pitchFamily="34" charset="0"/>
              </a:rPr>
              <a:t> </a:t>
            </a:r>
            <a:r>
              <a:rPr lang="en-US" sz="1200" dirty="0">
                <a:effectLst/>
                <a:latin typeface="Segoe UI" panose="020B0502040204020203" pitchFamily="34" charset="0"/>
                <a:ea typeface="Segoe UI" panose="020B0502040204020203" pitchFamily="34" charset="0"/>
                <a:cs typeface="Segoe UI" panose="020B0502040204020203" pitchFamily="34" charset="0"/>
              </a:rPr>
              <a:t>in the Office 365 Security &amp; Compliance Center</a:t>
            </a:r>
            <a:r>
              <a:rPr lang="en-US" sz="1200" b="1" dirty="0">
                <a:effectLst/>
                <a:latin typeface="Segoe UI" panose="020B0502040204020203" pitchFamily="34" charset="0"/>
                <a:ea typeface="Segoe UI" panose="020B0502040204020203" pitchFamily="34" charset="0"/>
                <a:cs typeface="Segoe UI" panose="020B0502040204020203" pitchFamily="34" charset="0"/>
              </a:rPr>
              <a:t> </a:t>
            </a:r>
            <a:r>
              <a:rPr lang="en-US" sz="1200" dirty="0">
                <a:effectLst/>
                <a:latin typeface="Segoe UI" panose="020B0502040204020203" pitchFamily="34" charset="0"/>
                <a:ea typeface="Segoe UI" panose="020B0502040204020203" pitchFamily="34" charset="0"/>
                <a:cs typeface="Segoe UI" panose="020B0502040204020203" pitchFamily="34" charset="0"/>
              </a:rPr>
              <a:t>gives you deep insights for conducting risk assessments, with details on Microsoft Compliance reports and transparent status of audited controls, including: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Microsoft security practices for customer data that is stored in Office 365.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Independent third-party audit reports of Office 365.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Implementation and testing details for security, privacy, and compliance controls that help customers comply with standards, laws, and regulations across industries, such as ISO 27001 and ISO 27018, as well as the Health Insurance Portability and Accountability Act (HIPAA).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2" tooltip="Office 365 audit logs"/>
              </a:rPr>
              <a:t>Office 365 audit logs</a:t>
            </a:r>
            <a:r>
              <a:rPr lang="en-US" sz="1200" dirty="0">
                <a:effectLst/>
                <a:latin typeface="Segoe UI" panose="020B0502040204020203" pitchFamily="34" charset="0"/>
                <a:ea typeface="Segoe UI" panose="020B0502040204020203" pitchFamily="34" charset="0"/>
                <a:cs typeface="Segoe UI" panose="020B0502040204020203" pitchFamily="34" charset="0"/>
              </a:rPr>
              <a:t> allow you to monitor and track user and administrator activities across workloads in Office 365, which help with early detection and investigation of security and compliance issues. Use the Office 365 Audit log search page to start recording user and admin activity in your organization. After Office 365 prepares the audit log, you can search it for a broad range of activities, including uploads to OneDrive or SharePoint Online or user password resets. Exchange Online can be set up to track changes that are made by administrators, and track whenever a mailbox is accessed by someone other than the person who owns the mailbox.</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3"/>
              </a:rPr>
              <a:t>Customer Lockbox </a:t>
            </a:r>
            <a:r>
              <a:rPr lang="en-US" sz="1200" dirty="0">
                <a:effectLst/>
                <a:latin typeface="Segoe UI" panose="020B0502040204020203" pitchFamily="34" charset="0"/>
                <a:ea typeface="Segoe UI" panose="020B0502040204020203" pitchFamily="34" charset="0"/>
                <a:cs typeface="Segoe UI" panose="020B0502040204020203" pitchFamily="34" charset="0"/>
              </a:rPr>
              <a:t>gives you authority over how a Microsoft support engineer may access your data during a help session. In cases where the engineer requires access to your data to troubleshoot and fix an issue, Customer Lockbox allows you to approve or reject the access request. If you approve it, the engineer is able to access the data. Each request has an expiration time, and once the issue is resolved, the request is closed, and access is revoked.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63954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824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timeline to quickly talk the customer through the activities that have taken place over the last weeks.</a:t>
            </a:r>
          </a:p>
          <a:p>
            <a:r>
              <a:rPr lang="en-US" dirty="0"/>
              <a:t>The time line provided is indicative and needs to be tailored to customers requirements and availability.</a:t>
            </a:r>
          </a:p>
          <a:p>
            <a:endParaRPr lang="en-US" dirty="0"/>
          </a:p>
          <a:p>
            <a:r>
              <a:rPr lang="en-US" dirty="0"/>
              <a:t>The pre-engagement meeting is there to set things in motion and to start the process of identifying the right people and take care of logistics. This usually takes a week.</a:t>
            </a:r>
          </a:p>
          <a:p>
            <a:endParaRPr lang="en-US" dirty="0"/>
          </a:p>
          <a:p>
            <a:r>
              <a:rPr lang="en-US" dirty="0"/>
              <a:t>The actual on-site engagement will start one to two weeks after the online re-engagement meeting and will take an average of 2 on site days.</a:t>
            </a:r>
          </a:p>
          <a:p>
            <a:endParaRPr lang="en-US" dirty="0"/>
          </a:p>
          <a:p>
            <a:r>
              <a:rPr lang="en-US" dirty="0"/>
              <a:t>After completion a close out meeting will be conducted in which the outcome of the assessment will be presented.</a:t>
            </a:r>
          </a:p>
          <a:p>
            <a:endParaRPr lang="en-US" dirty="0"/>
          </a:p>
          <a:p>
            <a:r>
              <a:rPr lang="en-US" u="sng" dirty="0"/>
              <a:t>Note:</a:t>
            </a:r>
          </a:p>
          <a:p>
            <a:r>
              <a:rPr lang="en-US" dirty="0"/>
              <a:t>Compliance manager is listed as an optional activity for those customers that already have assets in a Microsoft Cloud Tenant. Remove if not used.</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233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customized agenda from the kick-off presentation to further discuss and outline the activities.</a:t>
            </a:r>
          </a:p>
          <a:p>
            <a:endParaRPr lang="en-US" dirty="0"/>
          </a:p>
          <a:p>
            <a:r>
              <a:rPr lang="en-US" dirty="0"/>
              <a:t>This slide is optional and can be used to provide more background to the audience.</a:t>
            </a:r>
          </a:p>
          <a:p>
            <a:endParaRPr lang="en-US" dirty="0"/>
          </a:p>
          <a:p>
            <a:r>
              <a:rPr lang="en-US" b="1" u="sng" dirty="0"/>
              <a:t>Note</a:t>
            </a: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707075"/>
                </a:solidFill>
                <a:latin typeface="+mn-lt"/>
                <a:ea typeface="+mn-ea"/>
                <a:cs typeface="+mn-cs"/>
              </a:rPr>
              <a:t>The real-time assessment of the GDPR compliance posture for customers assets in the Microsoft cloud is not included in the agenda, this can be added if required.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064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journey to GDPR compliance starts with understanding the maturity of people, processes and technology at the customer . </a:t>
            </a:r>
          </a:p>
          <a:p>
            <a:r>
              <a:rPr lang="en-US" dirty="0"/>
              <a:t>The Microsoft GDPR detailed Assessment is focused on this. </a:t>
            </a:r>
          </a:p>
          <a:p>
            <a:r>
              <a:rPr lang="en-US" dirty="0"/>
              <a:t>It is important to understand that the assessment will not access (personal) data or analyze it, the assessment will look at the people, process and technology the customer uses to work with the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358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information in the delivery guide to provide more background on the structure of the assessment and the objectives.</a:t>
            </a:r>
          </a:p>
          <a:p>
            <a:r>
              <a:rPr lang="en-US" dirty="0"/>
              <a:t>Briefly explain the objectives for the assessment:</a:t>
            </a:r>
          </a:p>
          <a:p>
            <a:pPr marL="171450" indent="-171450">
              <a:buFontTx/>
              <a:buChar char="-"/>
            </a:pPr>
            <a:r>
              <a:rPr lang="en-US" dirty="0"/>
              <a:t>Understand what the customer wants and needs to become GDPR compliant</a:t>
            </a:r>
          </a:p>
          <a:p>
            <a:pPr marL="171450" indent="-171450">
              <a:buFontTx/>
              <a:buChar char="-"/>
            </a:pPr>
            <a:r>
              <a:rPr lang="en-US" dirty="0"/>
              <a:t>Assess the current maturity level, do they for example have processes in place to protect data or report on data breaches?</a:t>
            </a:r>
          </a:p>
          <a:p>
            <a:pPr marL="171450" indent="-171450">
              <a:buFontTx/>
              <a:buChar char="-"/>
            </a:pPr>
            <a:r>
              <a:rPr lang="en-US" dirty="0"/>
              <a:t>The outcome of the assessment will be a list of actionable items. Addressing these will help the customer on its journey to GDPR compliance</a:t>
            </a:r>
          </a:p>
          <a:p>
            <a:pPr marL="171450" indent="-171450">
              <a:buFontTx/>
              <a:buChar char="-"/>
            </a:pPr>
            <a:endParaRPr lang="en-US" dirty="0"/>
          </a:p>
          <a:p>
            <a:pPr marL="0" indent="0">
              <a:buFontTx/>
              <a:buNone/>
            </a:pPr>
            <a:r>
              <a:rPr lang="en-US" dirty="0"/>
              <a:t>It is important that the outcome of the assessment and the actions defined are reviewed with a legal focus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77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partner is providing recommendations for non-Microsoft technology, the slide should be updated.</a:t>
            </a:r>
          </a:p>
          <a:p>
            <a:endParaRPr lang="en-US" dirty="0"/>
          </a:p>
          <a:p>
            <a:r>
              <a:rPr lang="en-US" dirty="0"/>
              <a:t>All activities are focused on assessing maturity of people, process and technology with respect to the GDPR, during the assessments suggestions and activities will be defined to optimize existing or implement new processes and technology. Implementing these suggestions however is not part of this assessment.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153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assessment is the start of the journey towards GDPR compliancy. It clearly charts the current situation and will outline actions that will assist in becoming GDPR compliant.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904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981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prepare customers for the assessment provide insight into the tool and discuss questions around the four themes.</a:t>
            </a:r>
          </a:p>
          <a:p>
            <a:endParaRPr lang="en-US" dirty="0"/>
          </a:p>
          <a:p>
            <a:r>
              <a:rPr lang="en-US" dirty="0"/>
              <a:t>This slides provides insight in the type of questions the customer can expect, if more detail is needed the next four hidden slides can be used.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55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D79CACC8-84BD-4A87-AFE8-73E67016737F}" type="slidenum">
              <a:rPr lang="nl-NL" smtClean="0">
                <a:solidFill>
                  <a:prstClr val="black"/>
                </a:solidFill>
              </a:rPr>
              <a:pPr/>
              <a:t>3</a:t>
            </a:fld>
            <a:endParaRPr lang="nl-NL">
              <a:solidFill>
                <a:prstClr val="black"/>
              </a:solidFill>
            </a:endParaRPr>
          </a:p>
        </p:txBody>
      </p:sp>
    </p:spTree>
    <p:extLst>
      <p:ext uri="{BB962C8B-B14F-4D97-AF65-F5344CB8AC3E}">
        <p14:creationId xmlns:p14="http://schemas.microsoft.com/office/powerpoint/2010/main" val="3834870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GDPR Detailed assessment offers integration with Microsoft Compliance Manager. </a:t>
            </a:r>
          </a:p>
          <a:p>
            <a:endParaRPr lang="en-US" dirty="0"/>
          </a:p>
          <a:p>
            <a:r>
              <a:rPr lang="en-US" dirty="0"/>
              <a:t>For every sub-scenario under Discover, Manage, Protect and Report, the applicable GDPR articles are referenced.</a:t>
            </a:r>
          </a:p>
          <a:p>
            <a:endParaRPr lang="en-US" dirty="0"/>
          </a:p>
          <a:p>
            <a:r>
              <a:rPr lang="en-US" dirty="0"/>
              <a:t>For every article a link to compliance manager is provided that when clicked, will open a filtered view of the Compliance Manager dashboard. The dashboard will show both Microsoft and Customer controls that are relevant to the GDPR article referenced.</a:t>
            </a:r>
          </a:p>
          <a:p>
            <a:endParaRPr lang="en-US" dirty="0"/>
          </a:p>
          <a:p>
            <a:r>
              <a:rPr lang="en-US" b="1" u="sng" dirty="0"/>
              <a:t>Note</a:t>
            </a:r>
          </a:p>
          <a:p>
            <a:r>
              <a:rPr lang="en-US" b="0" u="none" dirty="0"/>
              <a:t>Compliance manager requires a Microsoft cloud tenant. Preferably the customers production tenant is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Remove or hide slide if not used.</a:t>
            </a:r>
          </a:p>
          <a:p>
            <a:endParaRPr lang="en-US" b="0" u="none" dirty="0"/>
          </a:p>
        </p:txBody>
      </p:sp>
      <p:sp>
        <p:nvSpPr>
          <p:cNvPr id="4" name="Slide Number Placeholder 3"/>
          <p:cNvSpPr>
            <a:spLocks noGrp="1"/>
          </p:cNvSpPr>
          <p:nvPr>
            <p:ph type="sldNum" sz="quarter" idx="10"/>
          </p:nvPr>
        </p:nvSpPr>
        <p:spPr/>
        <p:txBody>
          <a:bodyPr/>
          <a:lstStyle/>
          <a:p>
            <a:fld id="{C4D1784C-FE22-47B4-91A4-800DD49806DD}" type="slidenum">
              <a:rPr lang="en-US" smtClean="0"/>
              <a:t>30</a:t>
            </a:fld>
            <a:endParaRPr lang="en-US"/>
          </a:p>
        </p:txBody>
      </p:sp>
    </p:spTree>
    <p:extLst>
      <p:ext uri="{BB962C8B-B14F-4D97-AF65-F5344CB8AC3E}">
        <p14:creationId xmlns:p14="http://schemas.microsoft.com/office/powerpoint/2010/main" val="4121016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outcome of the tool and highlight the three types of information provided (Executive, Detailed and All Recommendation)</a:t>
            </a:r>
          </a:p>
          <a:p>
            <a:endParaRPr lang="en-US" dirty="0"/>
          </a:p>
          <a:p>
            <a:r>
              <a:rPr lang="en-US" u="sng" dirty="0"/>
              <a:t>Note:</a:t>
            </a:r>
          </a:p>
          <a:p>
            <a:r>
              <a:rPr lang="en-US" dirty="0"/>
              <a:t>Compliance manager is listed as an optional activity for those customers that already have assets in a Microsoft Cloud Tenant. Remove if not used.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001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D1784C-FE22-47B4-91A4-800DD49806DD}" type="slidenum">
              <a:rPr lang="en-US" smtClean="0"/>
              <a:t>32</a:t>
            </a:fld>
            <a:endParaRPr lang="en-US"/>
          </a:p>
        </p:txBody>
      </p:sp>
    </p:spTree>
    <p:extLst>
      <p:ext uri="{BB962C8B-B14F-4D97-AF65-F5344CB8AC3E}">
        <p14:creationId xmlns:p14="http://schemas.microsoft.com/office/powerpoint/2010/main" val="1949698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p:txBody>
      </p:sp>
      <p:sp>
        <p:nvSpPr>
          <p:cNvPr id="4" name="Slide Number Placeholder 3"/>
          <p:cNvSpPr>
            <a:spLocks noGrp="1"/>
          </p:cNvSpPr>
          <p:nvPr>
            <p:ph type="sldNum" sz="quarter" idx="10"/>
          </p:nvPr>
        </p:nvSpPr>
        <p:spPr/>
        <p:txBody>
          <a:bodyPr/>
          <a:lstStyle/>
          <a:p>
            <a:fld id="{C4D1784C-FE22-47B4-91A4-800DD49806DD}" type="slidenum">
              <a:rPr lang="en-US" smtClean="0"/>
              <a:t>33</a:t>
            </a:fld>
            <a:endParaRPr lang="en-US"/>
          </a:p>
        </p:txBody>
      </p:sp>
    </p:spTree>
    <p:extLst>
      <p:ext uri="{BB962C8B-B14F-4D97-AF65-F5344CB8AC3E}">
        <p14:creationId xmlns:p14="http://schemas.microsoft.com/office/powerpoint/2010/main" val="546795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34</a:t>
            </a:fld>
            <a:endParaRPr lang="en-US"/>
          </a:p>
        </p:txBody>
      </p:sp>
    </p:spTree>
    <p:extLst>
      <p:ext uri="{BB962C8B-B14F-4D97-AF65-F5344CB8AC3E}">
        <p14:creationId xmlns:p14="http://schemas.microsoft.com/office/powerpoint/2010/main" val="1755311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Compliance Manager is used as part of the assessment, add relevant findings and suggested activities on this slide. If not, hide or delete the slide.</a:t>
            </a:r>
          </a:p>
        </p:txBody>
      </p:sp>
      <p:sp>
        <p:nvSpPr>
          <p:cNvPr id="4" name="Slide Number Placeholder 3"/>
          <p:cNvSpPr>
            <a:spLocks noGrp="1"/>
          </p:cNvSpPr>
          <p:nvPr>
            <p:ph type="sldNum" sz="quarter" idx="10"/>
          </p:nvPr>
        </p:nvSpPr>
        <p:spPr/>
        <p:txBody>
          <a:bodyPr/>
          <a:lstStyle/>
          <a:p>
            <a:fld id="{C4D1784C-FE22-47B4-91A4-800DD49806DD}" type="slidenum">
              <a:rPr lang="en-US" smtClean="0"/>
              <a:t>35</a:t>
            </a:fld>
            <a:endParaRPr lang="en-US"/>
          </a:p>
        </p:txBody>
      </p:sp>
    </p:spTree>
    <p:extLst>
      <p:ext uri="{BB962C8B-B14F-4D97-AF65-F5344CB8AC3E}">
        <p14:creationId xmlns:p14="http://schemas.microsoft.com/office/powerpoint/2010/main" val="65585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36</a:t>
            </a:fld>
            <a:endParaRPr lang="en-US"/>
          </a:p>
        </p:txBody>
      </p:sp>
    </p:spTree>
    <p:extLst>
      <p:ext uri="{BB962C8B-B14F-4D97-AF65-F5344CB8AC3E}">
        <p14:creationId xmlns:p14="http://schemas.microsoft.com/office/powerpoint/2010/main" val="1170898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37</a:t>
            </a:fld>
            <a:endParaRPr lang="en-US"/>
          </a:p>
        </p:txBody>
      </p:sp>
    </p:spTree>
    <p:extLst>
      <p:ext uri="{BB962C8B-B14F-4D97-AF65-F5344CB8AC3E}">
        <p14:creationId xmlns:p14="http://schemas.microsoft.com/office/powerpoint/2010/main" val="661415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38</a:t>
            </a:fld>
            <a:endParaRPr lang="en-US"/>
          </a:p>
        </p:txBody>
      </p:sp>
    </p:spTree>
    <p:extLst>
      <p:ext uri="{BB962C8B-B14F-4D97-AF65-F5344CB8AC3E}">
        <p14:creationId xmlns:p14="http://schemas.microsoft.com/office/powerpoint/2010/main" val="3618907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39</a:t>
            </a:fld>
            <a:endParaRPr lang="en-US"/>
          </a:p>
        </p:txBody>
      </p:sp>
    </p:spTree>
    <p:extLst>
      <p:ext uri="{BB962C8B-B14F-4D97-AF65-F5344CB8AC3E}">
        <p14:creationId xmlns:p14="http://schemas.microsoft.com/office/powerpoint/2010/main" val="247865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721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40</a:t>
            </a:fld>
            <a:endParaRPr lang="en-US"/>
          </a:p>
        </p:txBody>
      </p:sp>
    </p:spTree>
    <p:extLst>
      <p:ext uri="{BB962C8B-B14F-4D97-AF65-F5344CB8AC3E}">
        <p14:creationId xmlns:p14="http://schemas.microsoft.com/office/powerpoint/2010/main" val="4136520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41</a:t>
            </a:fld>
            <a:endParaRPr lang="en-US"/>
          </a:p>
        </p:txBody>
      </p:sp>
    </p:spTree>
    <p:extLst>
      <p:ext uri="{BB962C8B-B14F-4D97-AF65-F5344CB8AC3E}">
        <p14:creationId xmlns:p14="http://schemas.microsoft.com/office/powerpoint/2010/main" val="2813122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42</a:t>
            </a:fld>
            <a:endParaRPr lang="en-US"/>
          </a:p>
        </p:txBody>
      </p:sp>
    </p:spTree>
    <p:extLst>
      <p:ext uri="{BB962C8B-B14F-4D97-AF65-F5344CB8AC3E}">
        <p14:creationId xmlns:p14="http://schemas.microsoft.com/office/powerpoint/2010/main" val="2371532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43</a:t>
            </a:fld>
            <a:endParaRPr lang="en-US"/>
          </a:p>
        </p:txBody>
      </p:sp>
    </p:spTree>
    <p:extLst>
      <p:ext uri="{BB962C8B-B14F-4D97-AF65-F5344CB8AC3E}">
        <p14:creationId xmlns:p14="http://schemas.microsoft.com/office/powerpoint/2010/main" val="1030354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44</a:t>
            </a:fld>
            <a:endParaRPr lang="en-US"/>
          </a:p>
        </p:txBody>
      </p:sp>
    </p:spTree>
    <p:extLst>
      <p:ext uri="{BB962C8B-B14F-4D97-AF65-F5344CB8AC3E}">
        <p14:creationId xmlns:p14="http://schemas.microsoft.com/office/powerpoint/2010/main" val="2021580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45</a:t>
            </a:fld>
            <a:endParaRPr lang="en-US"/>
          </a:p>
        </p:txBody>
      </p:sp>
    </p:spTree>
    <p:extLst>
      <p:ext uri="{BB962C8B-B14F-4D97-AF65-F5344CB8AC3E}">
        <p14:creationId xmlns:p14="http://schemas.microsoft.com/office/powerpoint/2010/main" val="3845316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46</a:t>
            </a:fld>
            <a:endParaRPr lang="en-US"/>
          </a:p>
        </p:txBody>
      </p:sp>
    </p:spTree>
    <p:extLst>
      <p:ext uri="{BB962C8B-B14F-4D97-AF65-F5344CB8AC3E}">
        <p14:creationId xmlns:p14="http://schemas.microsoft.com/office/powerpoint/2010/main" val="1050398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47</a:t>
            </a:fld>
            <a:endParaRPr lang="en-US"/>
          </a:p>
        </p:txBody>
      </p:sp>
    </p:spTree>
    <p:extLst>
      <p:ext uri="{BB962C8B-B14F-4D97-AF65-F5344CB8AC3E}">
        <p14:creationId xmlns:p14="http://schemas.microsoft.com/office/powerpoint/2010/main" val="253724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48</a:t>
            </a:fld>
            <a:endParaRPr lang="en-US"/>
          </a:p>
        </p:txBody>
      </p:sp>
    </p:spTree>
    <p:extLst>
      <p:ext uri="{BB962C8B-B14F-4D97-AF65-F5344CB8AC3E}">
        <p14:creationId xmlns:p14="http://schemas.microsoft.com/office/powerpoint/2010/main" val="1661781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49</a:t>
            </a:fld>
            <a:endParaRPr lang="en-US"/>
          </a:p>
        </p:txBody>
      </p:sp>
    </p:spTree>
    <p:extLst>
      <p:ext uri="{BB962C8B-B14F-4D97-AF65-F5344CB8AC3E}">
        <p14:creationId xmlns:p14="http://schemas.microsoft.com/office/powerpoint/2010/main" val="728785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detailed assessment is built on three steps that are discussed and detailed in the “</a:t>
            </a:r>
            <a:r>
              <a:rPr lang="en-US" sz="1200" b="0" kern="1200" noProof="0" dirty="0">
                <a:solidFill>
                  <a:schemeClr val="dk1"/>
                </a:solidFill>
                <a:latin typeface="+mn-lt"/>
                <a:ea typeface="+mn-ea"/>
                <a:cs typeface="Segoe UI Semilight" panose="020B0402040204020203" pitchFamily="34" charset="0"/>
              </a:rPr>
              <a:t>00 - Microsoft GDPR Detailed Assessment - Delivery Guide</a:t>
            </a:r>
            <a:r>
              <a:rPr lang="en-US" dirty="0"/>
              <a:t>” </a:t>
            </a:r>
          </a:p>
          <a:p>
            <a:endParaRPr lang="en-US" dirty="0"/>
          </a:p>
          <a:p>
            <a:r>
              <a:rPr lang="en-US" dirty="0"/>
              <a:t>For detailed information and background refer to the delivery guide</a:t>
            </a:r>
          </a:p>
          <a:p>
            <a:endParaRPr lang="en-US" dirty="0"/>
          </a:p>
          <a:p>
            <a:r>
              <a:rPr lang="en-US" dirty="0"/>
              <a:t>This presentation is intended to be used during the onsite </a:t>
            </a:r>
            <a:r>
              <a:rPr lang="en-US" b="1" dirty="0"/>
              <a:t>Closeout meeting.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689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50</a:t>
            </a:fld>
            <a:endParaRPr lang="en-US"/>
          </a:p>
        </p:txBody>
      </p:sp>
    </p:spTree>
    <p:extLst>
      <p:ext uri="{BB962C8B-B14F-4D97-AF65-F5344CB8AC3E}">
        <p14:creationId xmlns:p14="http://schemas.microsoft.com/office/powerpoint/2010/main" val="4195481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51</a:t>
            </a:fld>
            <a:endParaRPr lang="en-US"/>
          </a:p>
        </p:txBody>
      </p:sp>
    </p:spTree>
    <p:extLst>
      <p:ext uri="{BB962C8B-B14F-4D97-AF65-F5344CB8AC3E}">
        <p14:creationId xmlns:p14="http://schemas.microsoft.com/office/powerpoint/2010/main" val="2877373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52</a:t>
            </a:fld>
            <a:endParaRPr lang="en-US"/>
          </a:p>
        </p:txBody>
      </p:sp>
    </p:spTree>
    <p:extLst>
      <p:ext uri="{BB962C8B-B14F-4D97-AF65-F5344CB8AC3E}">
        <p14:creationId xmlns:p14="http://schemas.microsoft.com/office/powerpoint/2010/main" val="1262970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53</a:t>
            </a:fld>
            <a:endParaRPr lang="en-US"/>
          </a:p>
        </p:txBody>
      </p:sp>
    </p:spTree>
    <p:extLst>
      <p:ext uri="{BB962C8B-B14F-4D97-AF65-F5344CB8AC3E}">
        <p14:creationId xmlns:p14="http://schemas.microsoft.com/office/powerpoint/2010/main" val="1251846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54</a:t>
            </a:fld>
            <a:endParaRPr lang="en-US"/>
          </a:p>
        </p:txBody>
      </p:sp>
    </p:spTree>
    <p:extLst>
      <p:ext uri="{BB962C8B-B14F-4D97-AF65-F5344CB8AC3E}">
        <p14:creationId xmlns:p14="http://schemas.microsoft.com/office/powerpoint/2010/main" val="735783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55</a:t>
            </a:fld>
            <a:endParaRPr lang="en-US"/>
          </a:p>
        </p:txBody>
      </p:sp>
    </p:spTree>
    <p:extLst>
      <p:ext uri="{BB962C8B-B14F-4D97-AF65-F5344CB8AC3E}">
        <p14:creationId xmlns:p14="http://schemas.microsoft.com/office/powerpoint/2010/main" val="19822959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56</a:t>
            </a:fld>
            <a:endParaRPr lang="en-US"/>
          </a:p>
        </p:txBody>
      </p:sp>
    </p:spTree>
    <p:extLst>
      <p:ext uri="{BB962C8B-B14F-4D97-AF65-F5344CB8AC3E}">
        <p14:creationId xmlns:p14="http://schemas.microsoft.com/office/powerpoint/2010/main" val="1983353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57</a:t>
            </a:fld>
            <a:endParaRPr lang="en-US"/>
          </a:p>
        </p:txBody>
      </p:sp>
    </p:spTree>
    <p:extLst>
      <p:ext uri="{BB962C8B-B14F-4D97-AF65-F5344CB8AC3E}">
        <p14:creationId xmlns:p14="http://schemas.microsoft.com/office/powerpoint/2010/main" val="80987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58</a:t>
            </a:fld>
            <a:endParaRPr lang="en-US"/>
          </a:p>
        </p:txBody>
      </p:sp>
    </p:spTree>
    <p:extLst>
      <p:ext uri="{BB962C8B-B14F-4D97-AF65-F5344CB8AC3E}">
        <p14:creationId xmlns:p14="http://schemas.microsoft.com/office/powerpoint/2010/main" val="1219575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a:t>
            </a:r>
          </a:p>
          <a:p>
            <a:r>
              <a:rPr lang="en-US" dirty="0"/>
              <a:t>It is recommended to present only the executive summery slides and one or two of the detailed reports. </a:t>
            </a:r>
          </a:p>
          <a:p>
            <a:r>
              <a:rPr lang="en-US" dirty="0"/>
              <a:t>The majority of the detailed reports should be hidden and used for reference only.</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59</a:t>
            </a:fld>
            <a:endParaRPr lang="en-US"/>
          </a:p>
        </p:txBody>
      </p:sp>
    </p:spTree>
    <p:extLst>
      <p:ext uri="{BB962C8B-B14F-4D97-AF65-F5344CB8AC3E}">
        <p14:creationId xmlns:p14="http://schemas.microsoft.com/office/powerpoint/2010/main" val="512866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disclaimer and its intention with your customer. It is important to emphasize the information contained in the disclaimer.</a:t>
            </a:r>
          </a:p>
        </p:txBody>
      </p:sp>
      <p:sp>
        <p:nvSpPr>
          <p:cNvPr id="4" name="Slide Number Placeholder 3"/>
          <p:cNvSpPr>
            <a:spLocks noGrp="1"/>
          </p:cNvSpPr>
          <p:nvPr>
            <p:ph type="sldNum" sz="quarter" idx="10"/>
          </p:nvPr>
        </p:nvSpPr>
        <p:spPr/>
        <p:txBody>
          <a:bodyPr/>
          <a:lstStyle/>
          <a:p>
            <a:fld id="{C4D1784C-FE22-47B4-91A4-800DD49806DD}" type="slidenum">
              <a:rPr lang="en-US" smtClean="0"/>
              <a:t>6</a:t>
            </a:fld>
            <a:endParaRPr lang="en-US"/>
          </a:p>
        </p:txBody>
      </p:sp>
    </p:spTree>
    <p:extLst>
      <p:ext uri="{BB962C8B-B14F-4D97-AF65-F5344CB8AC3E}">
        <p14:creationId xmlns:p14="http://schemas.microsoft.com/office/powerpoint/2010/main" val="2331888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753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slide with the </a:t>
            </a:r>
            <a:r>
              <a:rPr lang="en-US" b="1" dirty="0"/>
              <a:t>Top 3</a:t>
            </a:r>
            <a:r>
              <a:rPr lang="en-US" dirty="0"/>
              <a:t> recommendations. These recommendations should be actionable, realistic and generate measurable results on short notice.</a:t>
            </a:r>
          </a:p>
          <a:p>
            <a:r>
              <a:rPr lang="en-US" dirty="0"/>
              <a:t>The next slide will define other (maybe less relevant) recommendations.</a:t>
            </a:r>
          </a:p>
          <a:p>
            <a:r>
              <a:rPr lang="en-US" dirty="0"/>
              <a:t>Preferably agree on a roadmap and time line.</a:t>
            </a:r>
          </a:p>
          <a:p>
            <a:endParaRPr lang="en-US" dirty="0"/>
          </a:p>
        </p:txBody>
      </p:sp>
      <p:sp>
        <p:nvSpPr>
          <p:cNvPr id="4" name="Slide Number Placeholder 3"/>
          <p:cNvSpPr>
            <a:spLocks noGrp="1"/>
          </p:cNvSpPr>
          <p:nvPr>
            <p:ph type="sldNum" sz="quarter" idx="10"/>
          </p:nvPr>
        </p:nvSpPr>
        <p:spPr/>
        <p:txBody>
          <a:bodyPr/>
          <a:lstStyle/>
          <a:p>
            <a:fld id="{C4D1784C-FE22-47B4-91A4-800DD49806DD}" type="slidenum">
              <a:rPr lang="en-US" smtClean="0"/>
              <a:t>61</a:t>
            </a:fld>
            <a:endParaRPr lang="en-US"/>
          </a:p>
        </p:txBody>
      </p:sp>
    </p:spTree>
    <p:extLst>
      <p:ext uri="{BB962C8B-B14F-4D97-AF65-F5344CB8AC3E}">
        <p14:creationId xmlns:p14="http://schemas.microsoft.com/office/powerpoint/2010/main" val="36279076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 this time line with activities and recommendations that will help the customer on their journey towards GDPR </a:t>
            </a:r>
            <a:r>
              <a:rPr lang="en-US" dirty="0" err="1"/>
              <a:t>compliuance</a:t>
            </a:r>
            <a:r>
              <a:rPr lang="en-US" dirty="0"/>
              <a:t>.</a:t>
            </a:r>
          </a:p>
        </p:txBody>
      </p:sp>
      <p:sp>
        <p:nvSpPr>
          <p:cNvPr id="4" name="Slide Number Placeholder 3"/>
          <p:cNvSpPr>
            <a:spLocks noGrp="1"/>
          </p:cNvSpPr>
          <p:nvPr>
            <p:ph type="sldNum" sz="quarter" idx="10"/>
          </p:nvPr>
        </p:nvSpPr>
        <p:spPr/>
        <p:txBody>
          <a:bodyPr/>
          <a:lstStyle/>
          <a:p>
            <a:fld id="{C4D1784C-FE22-47B4-91A4-800DD49806DD}" type="slidenum">
              <a:rPr lang="en-US" smtClean="0"/>
              <a:t>62</a:t>
            </a:fld>
            <a:endParaRPr lang="en-US"/>
          </a:p>
        </p:txBody>
      </p:sp>
    </p:spTree>
    <p:extLst>
      <p:ext uri="{BB962C8B-B14F-4D97-AF65-F5344CB8AC3E}">
        <p14:creationId xmlns:p14="http://schemas.microsoft.com/office/powerpoint/2010/main" val="762893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desired outcome is a list of actionable items plotted on a realistic time line.</a:t>
            </a:r>
          </a:p>
          <a:p>
            <a:r>
              <a:rPr lang="en-US" dirty="0"/>
              <a:t>We have to realize that the is  deadline (25 may 2018) and organizations have to be ready and compliant by that date.</a:t>
            </a:r>
          </a:p>
        </p:txBody>
      </p:sp>
      <p:sp>
        <p:nvSpPr>
          <p:cNvPr id="4" name="Slide Number Placeholder 3"/>
          <p:cNvSpPr>
            <a:spLocks noGrp="1"/>
          </p:cNvSpPr>
          <p:nvPr>
            <p:ph type="sldNum" sz="quarter" idx="10"/>
          </p:nvPr>
        </p:nvSpPr>
        <p:spPr/>
        <p:txBody>
          <a:bodyPr/>
          <a:lstStyle/>
          <a:p>
            <a:fld id="{D79CACC8-84BD-4A87-AFE8-73E67016737F}" type="slidenum">
              <a:rPr lang="nl-NL" smtClean="0"/>
              <a:t>63</a:t>
            </a:fld>
            <a:endParaRPr lang="nl-NL"/>
          </a:p>
        </p:txBody>
      </p:sp>
    </p:spTree>
    <p:extLst>
      <p:ext uri="{BB962C8B-B14F-4D97-AF65-F5344CB8AC3E}">
        <p14:creationId xmlns:p14="http://schemas.microsoft.com/office/powerpoint/2010/main" val="3618139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350AA1C-509B-424C-B118-B557503A6BE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64547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9CACC8-84BD-4A87-AFE8-73E67016737F}" type="slidenum">
              <a:rPr lang="nl-NL" smtClean="0"/>
              <a:t>7</a:t>
            </a:fld>
            <a:endParaRPr lang="nl-NL"/>
          </a:p>
        </p:txBody>
      </p:sp>
    </p:spTree>
    <p:extLst>
      <p:ext uri="{BB962C8B-B14F-4D97-AF65-F5344CB8AC3E}">
        <p14:creationId xmlns:p14="http://schemas.microsoft.com/office/powerpoint/2010/main" val="80019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10"/>
          </p:nvPr>
        </p:nvSpPr>
        <p:spPr/>
        <p:txBody>
          <a:bodyPr/>
          <a:lstStyle/>
          <a:p>
            <a:fld id="{D79CACC8-84BD-4A87-AFE8-73E67016737F}" type="slidenum">
              <a:rPr lang="nl-NL" smtClean="0">
                <a:solidFill>
                  <a:prstClr val="black"/>
                </a:solidFill>
              </a:rPr>
              <a:pPr/>
              <a:t>8</a:t>
            </a:fld>
            <a:endParaRPr lang="nl-NL">
              <a:solidFill>
                <a:prstClr val="black"/>
              </a:solidFill>
            </a:endParaRPr>
          </a:p>
        </p:txBody>
      </p:sp>
    </p:spTree>
    <p:extLst>
      <p:ext uri="{BB962C8B-B14F-4D97-AF65-F5344CB8AC3E}">
        <p14:creationId xmlns:p14="http://schemas.microsoft.com/office/powerpoint/2010/main" val="336560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audience for the close out presentation includes people who were not part of the assessment, use this section to provide a short overview/introduction to the GDPR.</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40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3134037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246085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342503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0810396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
        <p:nvSpPr>
          <p:cNvPr id="3" name="Text Placeholder 3"/>
          <p:cNvSpPr>
            <a:spLocks noGrp="1"/>
          </p:cNvSpPr>
          <p:nvPr>
            <p:ph idx="1"/>
          </p:nvPr>
        </p:nvSpPr>
        <p:spPr>
          <a:xfrm>
            <a:off x="269242" y="1189178"/>
            <a:ext cx="11653521" cy="1691682"/>
          </a:xfrm>
          <a:prstGeom prst="rect">
            <a:avLst/>
          </a:prstGeom>
        </p:spPr>
        <p:txBody>
          <a:bodyPr vert="horz" wrap="square" lIns="146304" tIns="91440" rIns="146304" bIns="91440" rtlCol="0">
            <a:spAutoFit/>
          </a:bodyPr>
          <a:lstStyle>
            <a:lvl1pPr marL="0" indent="0">
              <a:lnSpc>
                <a:spcPct val="100000"/>
              </a:lnSpc>
              <a:buNone/>
              <a:defRPr sz="2353">
                <a:latin typeface="+mn-lt"/>
              </a:defRPr>
            </a:lvl1pPr>
            <a:lvl2pPr marL="336081" indent="0">
              <a:lnSpc>
                <a:spcPct val="100000"/>
              </a:lnSpc>
              <a:buNone/>
              <a:defRPr sz="1800">
                <a:latin typeface="+mn-lt"/>
              </a:defRPr>
            </a:lvl2pPr>
            <a:lvl3pPr marL="560133" indent="0">
              <a:lnSpc>
                <a:spcPct val="100000"/>
              </a:lnSpc>
              <a:buNone/>
              <a:defRPr sz="1600">
                <a:latin typeface="+mn-lt"/>
              </a:defRPr>
            </a:lvl3pPr>
            <a:lvl4pPr marL="784187" indent="0">
              <a:lnSpc>
                <a:spcPct val="100000"/>
              </a:lnSpc>
              <a:buNone/>
              <a:defRPr sz="1400">
                <a:latin typeface="+mn-lt"/>
              </a:defRPr>
            </a:lvl4pPr>
            <a:lvl5pPr marL="1008240" indent="0">
              <a:lnSpc>
                <a:spcPct val="100000"/>
              </a:lnSpc>
              <a:buNone/>
              <a:defRPr sz="14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5597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hoto_Option">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89"/>
            <a:ext cx="11531246" cy="476135"/>
          </a:xfrm>
        </p:spPr>
        <p:txBody>
          <a:bodyPr tIns="0" bIns="109728">
            <a:noAutofit/>
          </a:bodyPr>
          <a:lstStyle>
            <a:lvl1pPr marL="0" indent="0" algn="l" defTabSz="896214"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1184468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41860743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710" y="802420"/>
            <a:ext cx="11655840" cy="899665"/>
          </a:xfrm>
        </p:spPr>
        <p:txBody>
          <a:bodyPr>
            <a:normAutofit/>
          </a:bodyPr>
          <a:lstStyle>
            <a:lvl1pPr marL="0" algn="l" defTabSz="896046" rtl="0" eaLnBrk="1" latinLnBrk="0" hangingPunct="1">
              <a:spcBef>
                <a:spcPct val="0"/>
              </a:spcBef>
              <a:buNone/>
              <a:defRPr lang="en-US" sz="2600" b="0" i="0" u="none" kern="1200" spc="-147" baseline="0" dirty="0">
                <a:solidFill>
                  <a:srgbClr val="006FC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pic>
        <p:nvPicPr>
          <p:cNvPr id="4" name="Picture 2" descr="Image result for microsoft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6380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Tree>
    <p:extLst>
      <p:ext uri="{BB962C8B-B14F-4D97-AF65-F5344CB8AC3E}">
        <p14:creationId xmlns:p14="http://schemas.microsoft.com/office/powerpoint/2010/main" val="14819540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718159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96500" y="91818"/>
            <a:ext cx="2003685" cy="737043"/>
          </a:xfrm>
          <a:prstGeom prst="rect">
            <a:avLst/>
          </a:prstGeom>
        </p:spPr>
      </p:pic>
    </p:spTree>
    <p:extLst>
      <p:ext uri="{BB962C8B-B14F-4D97-AF65-F5344CB8AC3E}">
        <p14:creationId xmlns:p14="http://schemas.microsoft.com/office/powerpoint/2010/main" val="2319028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2639630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spTree>
    <p:extLst>
      <p:ext uri="{BB962C8B-B14F-4D97-AF65-F5344CB8AC3E}">
        <p14:creationId xmlns:p14="http://schemas.microsoft.com/office/powerpoint/2010/main" val="1974105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1467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0839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957933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32269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861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725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3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17746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65069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20650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374273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1226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3718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1745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126025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088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6348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98808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3890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1pPr>
            <a:lvl2pPr marL="33972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2pPr>
            <a:lvl3pPr marL="573090"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3pPr>
            <a:lvl4pPr marL="79851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4pPr>
            <a:lvl5pPr marL="1030292"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797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E99109-DC61-4418-B60E-0A40BB194C38}"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37772074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17873724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71949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0985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01573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642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4374527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6263465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34768928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E99109-DC61-4418-B60E-0A40BB194C38}"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6984983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E99109-DC61-4418-B60E-0A40BB194C38}"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539223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E99109-DC61-4418-B60E-0A40BB194C38}"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36165301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E99109-DC61-4418-B60E-0A40BB194C38}"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9306077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E99109-DC61-4418-B60E-0A40BB194C38}"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7487733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E99109-DC61-4418-B60E-0A40BB194C38}"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679575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E99109-DC61-4418-B60E-0A40BB194C38}"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9134302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22985250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2642093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66555652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
        <p:nvSpPr>
          <p:cNvPr id="3" name="Text Placeholder 3"/>
          <p:cNvSpPr>
            <a:spLocks noGrp="1"/>
          </p:cNvSpPr>
          <p:nvPr>
            <p:ph idx="1"/>
          </p:nvPr>
        </p:nvSpPr>
        <p:spPr>
          <a:xfrm>
            <a:off x="269242" y="1189178"/>
            <a:ext cx="11653521" cy="1691682"/>
          </a:xfrm>
          <a:prstGeom prst="rect">
            <a:avLst/>
          </a:prstGeom>
        </p:spPr>
        <p:txBody>
          <a:bodyPr vert="horz" wrap="square" lIns="146304" tIns="91440" rIns="146304" bIns="91440" rtlCol="0">
            <a:spAutoFit/>
          </a:bodyPr>
          <a:lstStyle>
            <a:lvl1pPr marL="0" indent="0">
              <a:lnSpc>
                <a:spcPct val="100000"/>
              </a:lnSpc>
              <a:buNone/>
              <a:defRPr sz="2353">
                <a:latin typeface="+mn-lt"/>
              </a:defRPr>
            </a:lvl1pPr>
            <a:lvl2pPr marL="336081" indent="0">
              <a:lnSpc>
                <a:spcPct val="100000"/>
              </a:lnSpc>
              <a:buNone/>
              <a:defRPr sz="1800">
                <a:latin typeface="+mn-lt"/>
              </a:defRPr>
            </a:lvl2pPr>
            <a:lvl3pPr marL="560133" indent="0">
              <a:lnSpc>
                <a:spcPct val="100000"/>
              </a:lnSpc>
              <a:buNone/>
              <a:defRPr sz="1600">
                <a:latin typeface="+mn-lt"/>
              </a:defRPr>
            </a:lvl3pPr>
            <a:lvl4pPr marL="784187" indent="0">
              <a:lnSpc>
                <a:spcPct val="100000"/>
              </a:lnSpc>
              <a:buNone/>
              <a:defRPr sz="1400">
                <a:latin typeface="+mn-lt"/>
              </a:defRPr>
            </a:lvl4pPr>
            <a:lvl5pPr marL="1008240" indent="0">
              <a:lnSpc>
                <a:spcPct val="100000"/>
              </a:lnSpc>
              <a:buNone/>
              <a:defRPr sz="14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8025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Slide Photo_Option">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89"/>
            <a:ext cx="11531246" cy="476135"/>
          </a:xfrm>
        </p:spPr>
        <p:txBody>
          <a:bodyPr tIns="0" bIns="109728">
            <a:noAutofit/>
          </a:bodyPr>
          <a:lstStyle>
            <a:lvl1pPr marL="0" indent="0" algn="l" defTabSz="896214"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181953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20763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E99109-DC61-4418-B60E-0A40BB194C38}"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1077068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DDE689FD-9C67-4EA8-ACF8-AA5A638EC83B}"/>
              </a:ext>
            </a:extLst>
          </p:cNvPr>
          <p:cNvPicPr>
            <a:picLocks noChangeAspect="1"/>
          </p:cNvPicPr>
          <p:nvPr userDrawn="1"/>
        </p:nvPicPr>
        <p:blipFill rotWithShape="1">
          <a:blip r:embed="rId4"/>
          <a:srcRect t="7803" b="7803"/>
          <a:stretch/>
        </p:blipFill>
        <p:spPr>
          <a:xfrm>
            <a:off x="-1" y="0"/>
            <a:ext cx="12190271" cy="6858000"/>
          </a:xfrm>
          <a:prstGeom prst="rect">
            <a:avLst/>
          </a:prstGeom>
        </p:spPr>
      </p:pic>
    </p:spTree>
    <p:extLst>
      <p:ext uri="{BB962C8B-B14F-4D97-AF65-F5344CB8AC3E}">
        <p14:creationId xmlns:p14="http://schemas.microsoft.com/office/powerpoint/2010/main" val="55559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E99109-DC61-4418-B60E-0A40BB194C38}"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771041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E99109-DC61-4418-B60E-0A40BB194C38}"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2640735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E99109-DC61-4418-B60E-0A40BB194C38}"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829213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99109-DC61-4418-B60E-0A40BB194C38}" type="datetimeFigureOut">
              <a:rPr lang="en-US" smtClean="0"/>
              <a:t>4/17/2018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00044-0DDA-471A-AB81-067924DE0485}" type="slidenum">
              <a:rPr lang="en-US" smtClean="0"/>
              <a:t>‹#›</a:t>
            </a:fld>
            <a:endParaRPr lang="en-US"/>
          </a:p>
        </p:txBody>
      </p:sp>
    </p:spTree>
    <p:extLst>
      <p:ext uri="{BB962C8B-B14F-4D97-AF65-F5344CB8AC3E}">
        <p14:creationId xmlns:p14="http://schemas.microsoft.com/office/powerpoint/2010/main" val="2737733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9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1406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99109-DC61-4418-B60E-0A40BB194C38}" type="datetimeFigureOut">
              <a:rPr lang="en-US" smtClean="0"/>
              <a:t>4/17/2018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00044-0DDA-471A-AB81-067924DE0485}" type="slidenum">
              <a:rPr lang="en-US" smtClean="0"/>
              <a:t>‹#›</a:t>
            </a:fld>
            <a:endParaRPr lang="en-US"/>
          </a:p>
        </p:txBody>
      </p:sp>
    </p:spTree>
    <p:extLst>
      <p:ext uri="{BB962C8B-B14F-4D97-AF65-F5344CB8AC3E}">
        <p14:creationId xmlns:p14="http://schemas.microsoft.com/office/powerpoint/2010/main" val="154552414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1" r:id="rId15"/>
    <p:sldLayoutId id="214748374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29.tiff"/><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14.xml"/><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43.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sv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9.emf"/><Relationship Id="rId18" Type="http://schemas.openxmlformats.org/officeDocument/2006/relationships/image" Target="../media/image64.emf"/><Relationship Id="rId3" Type="http://schemas.openxmlformats.org/officeDocument/2006/relationships/image" Target="../media/image49.emf"/><Relationship Id="rId21" Type="http://schemas.openxmlformats.org/officeDocument/2006/relationships/image" Target="../media/image67.emf"/><Relationship Id="rId7" Type="http://schemas.openxmlformats.org/officeDocument/2006/relationships/image" Target="../media/image53.emf"/><Relationship Id="rId12" Type="http://schemas.openxmlformats.org/officeDocument/2006/relationships/image" Target="../media/image58.emf"/><Relationship Id="rId17" Type="http://schemas.openxmlformats.org/officeDocument/2006/relationships/image" Target="../media/image63.emf"/><Relationship Id="rId2" Type="http://schemas.openxmlformats.org/officeDocument/2006/relationships/notesSlide" Target="../notesSlides/notesSlide16.xml"/><Relationship Id="rId16" Type="http://schemas.openxmlformats.org/officeDocument/2006/relationships/image" Target="../media/image62.emf"/><Relationship Id="rId20" Type="http://schemas.openxmlformats.org/officeDocument/2006/relationships/image" Target="../media/image66.emf"/><Relationship Id="rId1" Type="http://schemas.openxmlformats.org/officeDocument/2006/relationships/slideLayout" Target="../slideLayouts/slideLayout44.xml"/><Relationship Id="rId6" Type="http://schemas.openxmlformats.org/officeDocument/2006/relationships/image" Target="../media/image52.emf"/><Relationship Id="rId11" Type="http://schemas.openxmlformats.org/officeDocument/2006/relationships/image" Target="../media/image57.emf"/><Relationship Id="rId24" Type="http://schemas.openxmlformats.org/officeDocument/2006/relationships/image" Target="../media/image70.emf"/><Relationship Id="rId5" Type="http://schemas.openxmlformats.org/officeDocument/2006/relationships/image" Target="../media/image51.emf"/><Relationship Id="rId15" Type="http://schemas.openxmlformats.org/officeDocument/2006/relationships/image" Target="../media/image61.emf"/><Relationship Id="rId23" Type="http://schemas.openxmlformats.org/officeDocument/2006/relationships/image" Target="../media/image69.emf"/><Relationship Id="rId10" Type="http://schemas.openxmlformats.org/officeDocument/2006/relationships/image" Target="../media/image56.emf"/><Relationship Id="rId19" Type="http://schemas.openxmlformats.org/officeDocument/2006/relationships/image" Target="../media/image65.emf"/><Relationship Id="rId4" Type="http://schemas.openxmlformats.org/officeDocument/2006/relationships/image" Target="../media/image50.emf"/><Relationship Id="rId9" Type="http://schemas.openxmlformats.org/officeDocument/2006/relationships/image" Target="../media/image55.emf"/><Relationship Id="rId14" Type="http://schemas.openxmlformats.org/officeDocument/2006/relationships/image" Target="../media/image60.emf"/><Relationship Id="rId22" Type="http://schemas.openxmlformats.org/officeDocument/2006/relationships/image" Target="../media/image68.emf"/></Relationships>
</file>

<file path=ppt/slides/_rels/slide1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12.emf"/><Relationship Id="rId7"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4.emf"/><Relationship Id="rId5" Type="http://schemas.openxmlformats.org/officeDocument/2006/relationships/image" Target="../media/image72.emf"/><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76.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9.png"/><Relationship Id="rId5" Type="http://schemas.microsoft.com/office/2007/relationships/hdphoto" Target="../media/hdphoto2.wdp"/><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2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86.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aka.ms/gdprcommunity"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192000" cy="6858000"/>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4208" y="0"/>
            <a:ext cx="1737792" cy="639069"/>
          </a:xfrm>
          <a:prstGeom prst="rect">
            <a:avLst/>
          </a:prstGeom>
        </p:spPr>
      </p:pic>
      <p:sp>
        <p:nvSpPr>
          <p:cNvPr id="7" name="Title 1"/>
          <p:cNvSpPr txBox="1">
            <a:spLocks/>
          </p:cNvSpPr>
          <p:nvPr/>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lvl="0" algn="l">
              <a:defRPr/>
            </a:pPr>
            <a:r>
              <a:rPr kumimoji="0" lang="en-US" sz="32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rPr>
              <a:t>Microsoft GDPR Detailed </a:t>
            </a:r>
            <a:r>
              <a:rPr lang="en-US" sz="3200" dirty="0">
                <a:solidFill>
                  <a:srgbClr val="FFFFFF"/>
                </a:solidFill>
                <a:latin typeface="Segoe UI Semilight" charset="0"/>
                <a:ea typeface="Segoe UI Semilight" charset="0"/>
                <a:cs typeface="Segoe UI Semilight" charset="0"/>
              </a:rPr>
              <a:t>Assessment </a:t>
            </a:r>
            <a:r>
              <a:rPr lang="en-US" sz="3200">
                <a:solidFill>
                  <a:srgbClr val="FFFFFF"/>
                </a:solidFill>
                <a:latin typeface="Segoe UI Semilight" charset="0"/>
                <a:ea typeface="Segoe UI Semilight" charset="0"/>
                <a:cs typeface="Segoe UI Semilight" charset="0"/>
              </a:rPr>
              <a:t>– v3.0 Oct 2018</a:t>
            </a:r>
            <a:endParaRPr kumimoji="0" lang="en-US" sz="32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rPr>
              <a:t>Results and Next Steps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0" normalizeH="0" baseline="0" noProof="0" dirty="0">
                <a:ln>
                  <a:noFill/>
                </a:ln>
                <a:solidFill>
                  <a:srgbClr val="FFFFFF"/>
                </a:solidFill>
                <a:effectLst/>
                <a:uLnTx/>
                <a:uFillTx/>
                <a:latin typeface="Segoe UI Semilight" charset="0"/>
                <a:ea typeface="+mj-ea"/>
                <a:cs typeface="Segoe UI Semilight" charset="0"/>
              </a:rPr>
              <a:t>&lt;your name&gt;</a:t>
            </a:r>
          </a:p>
        </p:txBody>
      </p:sp>
      <p:sp>
        <p:nvSpPr>
          <p:cNvPr id="5" name="TextBox 4"/>
          <p:cNvSpPr txBox="1"/>
          <p:nvPr/>
        </p:nvSpPr>
        <p:spPr>
          <a:xfrm>
            <a:off x="352301" y="6497383"/>
            <a:ext cx="1148739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This presentation is intended to provide an overview of GDPR and is not a definitive statement of the law.</a:t>
            </a:r>
          </a:p>
        </p:txBody>
      </p:sp>
    </p:spTree>
    <p:extLst>
      <p:ext uri="{BB962C8B-B14F-4D97-AF65-F5344CB8AC3E}">
        <p14:creationId xmlns:p14="http://schemas.microsoft.com/office/powerpoint/2010/main" val="283196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57" y="0"/>
            <a:ext cx="12202514" cy="6858000"/>
          </a:xfrm>
          <a:prstGeom prst="rect">
            <a:avLst/>
          </a:prstGeom>
        </p:spPr>
      </p:pic>
      <p:sp>
        <p:nvSpPr>
          <p:cNvPr id="11" name="Rectangle 10"/>
          <p:cNvSpPr/>
          <p:nvPr/>
        </p:nvSpPr>
        <p:spPr bwMode="gray">
          <a:xfrm>
            <a:off x="0" y="0"/>
            <a:ext cx="12192000"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marL="0" marR="0" lvl="0" indent="0" algn="ctr" defTabSz="89583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US" sz="4000" dirty="0">
                <a:solidFill>
                  <a:schemeClr val="bg1"/>
                </a:solidFill>
              </a:rPr>
              <a:t>Providing clarity and consistency for the protection of personal data</a:t>
            </a:r>
          </a:p>
        </p:txBody>
      </p:sp>
      <p:grpSp>
        <p:nvGrpSpPr>
          <p:cNvPr id="12" name="Group 11"/>
          <p:cNvGrpSpPr/>
          <p:nvPr/>
        </p:nvGrpSpPr>
        <p:grpSpPr>
          <a:xfrm>
            <a:off x="573328" y="2199138"/>
            <a:ext cx="376290" cy="365101"/>
            <a:chOff x="3257187" y="2110051"/>
            <a:chExt cx="376290" cy="595049"/>
          </a:xfrm>
        </p:grpSpPr>
        <p:cxnSp>
          <p:nvCxnSpPr>
            <p:cNvPr id="13" name="Straight Connector 12"/>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10800000">
            <a:off x="6095639" y="5135760"/>
            <a:ext cx="376290" cy="365101"/>
            <a:chOff x="3257187" y="2110051"/>
            <a:chExt cx="376290" cy="595049"/>
          </a:xfrm>
        </p:grpSpPr>
        <p:cxnSp>
          <p:nvCxnSpPr>
            <p:cNvPr id="16" name="Straight Connector 15"/>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7175297" y="3101151"/>
            <a:ext cx="3383280" cy="14514"/>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75298" y="2371985"/>
            <a:ext cx="4538757"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Light"/>
                <a:ea typeface="+mn-ea"/>
                <a:cs typeface="+mn-cs"/>
              </a:rPr>
              <a:t>Enhanced</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personal privacy rights</a:t>
            </a:r>
          </a:p>
        </p:txBody>
      </p:sp>
      <p:sp>
        <p:nvSpPr>
          <p:cNvPr id="26" name="TextBox 25"/>
          <p:cNvSpPr txBox="1"/>
          <p:nvPr/>
        </p:nvSpPr>
        <p:spPr>
          <a:xfrm>
            <a:off x="7175298" y="3257505"/>
            <a:ext cx="523319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Light"/>
                <a:ea typeface="+mn-ea"/>
                <a:cs typeface="+mn-cs"/>
              </a:rPr>
              <a:t>Increased</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duty for protecting data</a:t>
            </a:r>
          </a:p>
        </p:txBody>
      </p:sp>
      <p:sp>
        <p:nvSpPr>
          <p:cNvPr id="27" name="TextBox 26"/>
          <p:cNvSpPr txBox="1"/>
          <p:nvPr/>
        </p:nvSpPr>
        <p:spPr>
          <a:xfrm>
            <a:off x="7175298" y="4143026"/>
            <a:ext cx="406400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Light"/>
                <a:ea typeface="+mn-ea"/>
                <a:cs typeface="+mn-cs"/>
              </a:rPr>
              <a:t>Mandatory </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breach reporting</a:t>
            </a:r>
          </a:p>
        </p:txBody>
      </p:sp>
      <p:cxnSp>
        <p:nvCxnSpPr>
          <p:cNvPr id="28" name="Straight Connector 27"/>
          <p:cNvCxnSpPr/>
          <p:nvPr/>
        </p:nvCxnSpPr>
        <p:spPr>
          <a:xfrm flipV="1">
            <a:off x="7175296" y="3978105"/>
            <a:ext cx="3383280" cy="14514"/>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6922093" y="2542810"/>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p:cNvSpPr/>
          <p:nvPr/>
        </p:nvSpPr>
        <p:spPr bwMode="auto">
          <a:xfrm>
            <a:off x="6922093" y="3452872"/>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922093" y="4314132"/>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p:cNvCxnSpPr/>
          <p:nvPr/>
        </p:nvCxnSpPr>
        <p:spPr>
          <a:xfrm flipV="1">
            <a:off x="7175296" y="4863625"/>
            <a:ext cx="3383280" cy="14514"/>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175298" y="5055765"/>
            <a:ext cx="504389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Light (Headings)"/>
                <a:ea typeface="+mn-ea"/>
                <a:cs typeface="+mn-cs"/>
              </a:rPr>
              <a:t>Significant </a:t>
            </a:r>
            <a:r>
              <a:rPr kumimoji="0" lang="en-US" sz="2000" b="0" i="0" u="none" strike="noStrike" kern="1200" cap="none" spc="0" normalizeH="0" baseline="0" noProof="0" dirty="0">
                <a:ln>
                  <a:noFill/>
                </a:ln>
                <a:solidFill>
                  <a:srgbClr val="FFFFFF"/>
                </a:solidFill>
                <a:effectLst/>
                <a:uLnTx/>
                <a:uFillTx/>
                <a:latin typeface="Segoe UI Light (Headings)"/>
                <a:ea typeface="+mn-ea"/>
                <a:cs typeface="+mn-cs"/>
              </a:rPr>
              <a:t>penalties</a:t>
            </a:r>
            <a:r>
              <a:rPr kumimoji="0" lang="en-US" sz="2000" b="1" i="0" u="none" strike="noStrike" kern="1200" cap="none" spc="0" normalizeH="0" baseline="0" noProof="0" dirty="0">
                <a:ln>
                  <a:noFill/>
                </a:ln>
                <a:solidFill>
                  <a:srgbClr val="0078D7"/>
                </a:solidFill>
                <a:effectLst/>
                <a:uLnTx/>
                <a:uFillTx/>
                <a:latin typeface="Segoe UI Light (Headings)"/>
                <a:ea typeface="+mn-ea"/>
                <a:cs typeface="+mn-cs"/>
              </a:rPr>
              <a:t> </a:t>
            </a:r>
            <a:r>
              <a:rPr kumimoji="0" lang="en-US" sz="2000" b="0" i="0" u="none" strike="noStrike" kern="1200" cap="none" spc="0" normalizeH="0" baseline="0" noProof="0" dirty="0">
                <a:ln>
                  <a:noFill/>
                </a:ln>
                <a:solidFill>
                  <a:srgbClr val="FFFFFF"/>
                </a:solidFill>
                <a:effectLst/>
                <a:uLnTx/>
                <a:uFillTx/>
                <a:latin typeface="Segoe UI Light (Headings)"/>
                <a:ea typeface="+mn-ea"/>
                <a:cs typeface="+mn-cs"/>
              </a:rPr>
              <a:t>for non-compliance</a:t>
            </a:r>
          </a:p>
        </p:txBody>
      </p:sp>
      <p:sp>
        <p:nvSpPr>
          <p:cNvPr id="34" name="Oval 33"/>
          <p:cNvSpPr/>
          <p:nvPr/>
        </p:nvSpPr>
        <p:spPr bwMode="auto">
          <a:xfrm>
            <a:off x="6922093" y="5226871"/>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643653" y="2299016"/>
            <a:ext cx="5751238" cy="312120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The </a:t>
            </a:r>
            <a:r>
              <a:rPr kumimoji="0" lang="en-US" sz="3200" b="1" i="0" u="none" strike="noStrike" kern="1200" cap="none" spc="0" normalizeH="0" baseline="0" noProof="0" dirty="0">
                <a:ln>
                  <a:noFill/>
                </a:ln>
                <a:solidFill>
                  <a:srgbClr val="0078D7"/>
                </a:solidFill>
                <a:effectLst/>
                <a:uLnTx/>
                <a:uFillTx/>
                <a:latin typeface="Segoe UI Light"/>
                <a:ea typeface="+mn-ea"/>
                <a:cs typeface="+mn-cs"/>
              </a:rPr>
              <a:t>General Data Protection Regulation</a:t>
            </a:r>
            <a:r>
              <a:rPr kumimoji="0" lang="en-US" sz="3200" b="1" i="0" u="none" strike="noStrike" kern="1200" cap="none" spc="0" normalizeH="0" baseline="0" noProof="0" dirty="0">
                <a:ln>
                  <a:noFill/>
                </a:ln>
                <a:solidFill>
                  <a:srgbClr val="FFB903"/>
                </a:solidFill>
                <a:effectLst/>
                <a:uLnTx/>
                <a:uFillTx/>
                <a:latin typeface="Segoe UI Light"/>
                <a:ea typeface="+mn-ea"/>
                <a:cs typeface="+mn-cs"/>
              </a:rPr>
              <a:t> </a:t>
            </a:r>
            <a:r>
              <a:rPr kumimoji="0" lang="en-US" sz="3200" b="0" i="0" u="none" strike="noStrike" kern="1200" cap="none" spc="0" normalizeH="0" baseline="0" noProof="0" dirty="0">
                <a:ln>
                  <a:noFill/>
                </a:ln>
                <a:solidFill>
                  <a:srgbClr val="FFFFFF"/>
                </a:solidFill>
                <a:effectLst/>
                <a:uLnTx/>
                <a:uFillTx/>
                <a:latin typeface="Segoe UI Light"/>
                <a:ea typeface="+mn-ea"/>
                <a:cs typeface="+mn-cs"/>
              </a:rPr>
              <a:t>(GDPR) </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imposes new rules on organizations that offer goods and services to people in the European Union (EU), or that collect and analyze data tied to EU residents, no matter where they are located.</a:t>
            </a:r>
          </a:p>
        </p:txBody>
      </p:sp>
      <p:sp>
        <p:nvSpPr>
          <p:cNvPr id="3" name="Rectangle 2">
            <a:extLst>
              <a:ext uri="{FF2B5EF4-FFF2-40B4-BE49-F238E27FC236}">
                <a16:creationId xmlns:a16="http://schemas.microsoft.com/office/drawing/2014/main" id="{041EDE68-9875-47DC-A43A-5E7A6C964FCD}"/>
              </a:ext>
            </a:extLst>
          </p:cNvPr>
          <p:cNvSpPr/>
          <p:nvPr/>
        </p:nvSpPr>
        <p:spPr>
          <a:xfrm>
            <a:off x="1212585" y="6112450"/>
            <a:ext cx="10364612" cy="33643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a:ea typeface="+mn-ea"/>
                <a:cs typeface="+mn-cs"/>
              </a:rPr>
              <a:t>Microsoft believes the GDPR is an important step forward for clarifying and enabling individual privacy rights</a:t>
            </a:r>
          </a:p>
        </p:txBody>
      </p:sp>
    </p:spTree>
    <p:extLst>
      <p:ext uri="{BB962C8B-B14F-4D97-AF65-F5344CB8AC3E}">
        <p14:creationId xmlns:p14="http://schemas.microsoft.com/office/powerpoint/2010/main" val="42090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2" name="Rectangle 11"/>
          <p:cNvSpPr/>
          <p:nvPr/>
        </p:nvSpPr>
        <p:spPr bwMode="gray">
          <a:xfrm>
            <a:off x="0" y="0"/>
            <a:ext cx="12191999" cy="6858000"/>
          </a:xfrm>
          <a:prstGeom prst="rect">
            <a:avLst/>
          </a:prstGeom>
          <a:solidFill>
            <a:srgbClr val="00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marL="0" marR="0" lvl="0" indent="0" algn="ctr" defTabSz="89583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tangle 22"/>
          <p:cNvSpPr/>
          <p:nvPr/>
        </p:nvSpPr>
        <p:spPr bwMode="auto">
          <a:xfrm>
            <a:off x="447040" y="2179317"/>
            <a:ext cx="2448560" cy="4479087"/>
          </a:xfrm>
          <a:prstGeom prst="rect">
            <a:avLst/>
          </a:prstGeom>
          <a:solidFill>
            <a:schemeClr val="accent1">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Segoe UI Semibold" panose="020B0702040204020203" pitchFamily="34" charset="0"/>
              </a:rPr>
              <a:t>Personal</a:t>
            </a:r>
            <a:br>
              <a:rPr kumimoji="0" lang="en-US" sz="2000" b="0" i="0" u="none" strike="noStrike" kern="0" cap="none" spc="0" normalizeH="0" baseline="0" noProof="0" dirty="0">
                <a:ln>
                  <a:noFill/>
                </a:ln>
                <a:solidFill>
                  <a:srgbClr val="FFFFFF"/>
                </a:solidFill>
                <a:effectLst/>
                <a:uLnTx/>
                <a:uFillTx/>
                <a:latin typeface="Segoe UI Light"/>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Segoe UI Light"/>
                <a:ea typeface="+mn-ea"/>
                <a:cs typeface="Segoe UI Semibold" panose="020B0702040204020203" pitchFamily="34" charset="0"/>
              </a:rPr>
              <a:t>privacy</a:t>
            </a:r>
          </a:p>
        </p:txBody>
      </p:sp>
      <p:sp>
        <p:nvSpPr>
          <p:cNvPr id="2" name="Title 1"/>
          <p:cNvSpPr>
            <a:spLocks noGrp="1"/>
          </p:cNvSpPr>
          <p:nvPr>
            <p:ph type="title"/>
          </p:nvPr>
        </p:nvSpPr>
        <p:spPr>
          <a:xfrm>
            <a:off x="269240" y="289511"/>
            <a:ext cx="11790680" cy="1315769"/>
          </a:xfrm>
        </p:spPr>
        <p:txBody>
          <a:bodyPr/>
          <a:lstStyle/>
          <a:p>
            <a:r>
              <a:rPr lang="en-US" sz="4000" dirty="0">
                <a:solidFill>
                  <a:schemeClr val="bg1"/>
                </a:solidFill>
              </a:rPr>
              <a:t>What are the key changes with the GDPR?</a:t>
            </a:r>
          </a:p>
        </p:txBody>
      </p:sp>
      <p:sp>
        <p:nvSpPr>
          <p:cNvPr id="26" name="Rectangle 25"/>
          <p:cNvSpPr/>
          <p:nvPr/>
        </p:nvSpPr>
        <p:spPr bwMode="auto">
          <a:xfrm>
            <a:off x="3318189" y="2179317"/>
            <a:ext cx="2448560" cy="4479087"/>
          </a:xfrm>
          <a:prstGeom prst="rect">
            <a:avLst/>
          </a:prstGeom>
          <a:solidFill>
            <a:schemeClr val="accent1">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Segoe UI Semibold" panose="020B0702040204020203" pitchFamily="34" charset="0"/>
              </a:rPr>
              <a:t>Controls and notifications</a:t>
            </a:r>
          </a:p>
        </p:txBody>
      </p:sp>
      <p:sp>
        <p:nvSpPr>
          <p:cNvPr id="28" name="Rectangle 27"/>
          <p:cNvSpPr/>
          <p:nvPr/>
        </p:nvSpPr>
        <p:spPr bwMode="auto">
          <a:xfrm>
            <a:off x="6190283" y="2179317"/>
            <a:ext cx="2448560" cy="4479087"/>
          </a:xfrm>
          <a:prstGeom prst="rect">
            <a:avLst/>
          </a:prstGeom>
          <a:solidFill>
            <a:schemeClr val="accent1">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Segoe UI Semibold" panose="020B0702040204020203" pitchFamily="34" charset="0"/>
              </a:rPr>
              <a:t>Transparent policies</a:t>
            </a:r>
          </a:p>
        </p:txBody>
      </p:sp>
      <p:sp>
        <p:nvSpPr>
          <p:cNvPr id="29" name="Rectangle 28"/>
          <p:cNvSpPr/>
          <p:nvPr/>
        </p:nvSpPr>
        <p:spPr bwMode="auto">
          <a:xfrm>
            <a:off x="9040595" y="2179318"/>
            <a:ext cx="2448560" cy="4494568"/>
          </a:xfrm>
          <a:prstGeom prst="rect">
            <a:avLst/>
          </a:prstGeom>
          <a:solidFill>
            <a:schemeClr val="accent1">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Segoe UI Semibold" panose="020B0702040204020203" pitchFamily="34" charset="0"/>
              </a:rPr>
              <a:t>IT and training</a:t>
            </a:r>
          </a:p>
        </p:txBody>
      </p:sp>
      <p:sp>
        <p:nvSpPr>
          <p:cNvPr id="16" name="Rectangle 15"/>
          <p:cNvSpPr/>
          <p:nvPr/>
        </p:nvSpPr>
        <p:spPr>
          <a:xfrm>
            <a:off x="9180679" y="3966542"/>
            <a:ext cx="2168392" cy="2620204"/>
          </a:xfrm>
          <a:prstGeom prst="rect">
            <a:avLst/>
          </a:prstGeom>
        </p:spPr>
        <p:txBody>
          <a:bodyPr wrap="square" lIns="0" tIns="0" rIns="0" bIns="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Processors will need:</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Train privacy personnel &amp; employee</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Audit and update data policies</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5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Employ a Data Protection Officer (for larger organizations)</a:t>
            </a:r>
            <a:endParaRPr kumimoji="0" lang="en-US" sz="135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endParaRP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Create &amp; manage processor/vendor contracts</a:t>
            </a:r>
          </a:p>
        </p:txBody>
      </p:sp>
      <p:sp>
        <p:nvSpPr>
          <p:cNvPr id="5" name="Rectangle 4"/>
          <p:cNvSpPr/>
          <p:nvPr/>
        </p:nvSpPr>
        <p:spPr>
          <a:xfrm>
            <a:off x="3434080" y="3966542"/>
            <a:ext cx="2332669" cy="27073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Processors will need to:</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Protect personal data using appropriate security practices</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Notify authorities within 72 hours of breaches</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Receive consent before processing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Keep records detailing data processing</a:t>
            </a:r>
          </a:p>
          <a:p>
            <a:pPr marL="0" marR="0" lvl="0" indent="0" algn="l" defTabSz="914225" rtl="0" eaLnBrk="1" fontAlgn="auto" latinLnBrk="0" hangingPunct="1">
              <a:lnSpc>
                <a:spcPct val="100000"/>
              </a:lnSpc>
              <a:spcBef>
                <a:spcPts val="0"/>
              </a:spcBef>
              <a:spcAft>
                <a:spcPts val="60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27" name="Rectangle 26"/>
          <p:cNvSpPr/>
          <p:nvPr/>
        </p:nvSpPr>
        <p:spPr>
          <a:xfrm>
            <a:off x="533055" y="3966542"/>
            <a:ext cx="2235471" cy="2361993"/>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Individuals have the right to:</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Access their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Correct errors in their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Erase their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Object to processing of their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Export personal data</a:t>
            </a:r>
          </a:p>
        </p:txBody>
      </p:sp>
      <p:sp>
        <p:nvSpPr>
          <p:cNvPr id="9" name="Rectangle 8"/>
          <p:cNvSpPr/>
          <p:nvPr/>
        </p:nvSpPr>
        <p:spPr>
          <a:xfrm>
            <a:off x="6381026" y="3966542"/>
            <a:ext cx="2109540" cy="1708866"/>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Processors are required to:</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Provide clear notice of data collection</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Outline processing purposes and use cases</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Define data retention and deletion policies</a:t>
            </a:r>
          </a:p>
        </p:txBody>
      </p:sp>
      <p:grpSp>
        <p:nvGrpSpPr>
          <p:cNvPr id="6" name="Group 5"/>
          <p:cNvGrpSpPr/>
          <p:nvPr/>
        </p:nvGrpSpPr>
        <p:grpSpPr>
          <a:xfrm>
            <a:off x="819355" y="1315238"/>
            <a:ext cx="1703930" cy="1703930"/>
            <a:chOff x="748624" y="1391440"/>
            <a:chExt cx="1703930" cy="1703930"/>
          </a:xfrm>
        </p:grpSpPr>
        <p:sp>
          <p:nvSpPr>
            <p:cNvPr id="14" name="Oval 13"/>
            <p:cNvSpPr/>
            <p:nvPr/>
          </p:nvSpPr>
          <p:spPr bwMode="auto">
            <a:xfrm>
              <a:off x="748624"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4"/>
            <a:stretch>
              <a:fillRect/>
            </a:stretch>
          </p:blipFill>
          <p:spPr>
            <a:xfrm>
              <a:off x="1210246" y="2020146"/>
              <a:ext cx="780685" cy="494434"/>
            </a:xfrm>
            <a:prstGeom prst="rect">
              <a:avLst/>
            </a:prstGeom>
          </p:spPr>
        </p:pic>
      </p:grpSp>
      <p:grpSp>
        <p:nvGrpSpPr>
          <p:cNvPr id="10" name="Group 9"/>
          <p:cNvGrpSpPr/>
          <p:nvPr/>
        </p:nvGrpSpPr>
        <p:grpSpPr>
          <a:xfrm>
            <a:off x="3690504" y="1315238"/>
            <a:ext cx="1703930" cy="1703930"/>
            <a:chOff x="3661067" y="1391440"/>
            <a:chExt cx="1703930" cy="1703930"/>
          </a:xfrm>
        </p:grpSpPr>
        <p:sp>
          <p:nvSpPr>
            <p:cNvPr id="20" name="Oval 19"/>
            <p:cNvSpPr/>
            <p:nvPr/>
          </p:nvSpPr>
          <p:spPr bwMode="auto">
            <a:xfrm>
              <a:off x="3661067"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93660" y="1888548"/>
              <a:ext cx="638741" cy="709714"/>
            </a:xfrm>
            <a:prstGeom prst="rect">
              <a:avLst/>
            </a:prstGeom>
          </p:spPr>
        </p:pic>
      </p:grpSp>
      <p:grpSp>
        <p:nvGrpSpPr>
          <p:cNvPr id="13" name="Group 12"/>
          <p:cNvGrpSpPr/>
          <p:nvPr/>
        </p:nvGrpSpPr>
        <p:grpSpPr>
          <a:xfrm>
            <a:off x="6562598" y="1315238"/>
            <a:ext cx="1703930" cy="1703930"/>
            <a:chOff x="6583831" y="1391440"/>
            <a:chExt cx="1703930" cy="1703930"/>
          </a:xfrm>
        </p:grpSpPr>
        <p:sp>
          <p:nvSpPr>
            <p:cNvPr id="22" name="Oval 21"/>
            <p:cNvSpPr/>
            <p:nvPr/>
          </p:nvSpPr>
          <p:spPr bwMode="auto">
            <a:xfrm>
              <a:off x="6583831"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6"/>
            <a:stretch>
              <a:fillRect/>
            </a:stretch>
          </p:blipFill>
          <p:spPr>
            <a:xfrm>
              <a:off x="7099478" y="1816223"/>
              <a:ext cx="819727" cy="854364"/>
            </a:xfrm>
            <a:prstGeom prst="rect">
              <a:avLst/>
            </a:prstGeom>
          </p:spPr>
        </p:pic>
      </p:grpSp>
      <p:grpSp>
        <p:nvGrpSpPr>
          <p:cNvPr id="15" name="Group 14"/>
          <p:cNvGrpSpPr/>
          <p:nvPr/>
        </p:nvGrpSpPr>
        <p:grpSpPr>
          <a:xfrm>
            <a:off x="9412910" y="1315238"/>
            <a:ext cx="1703930" cy="1703930"/>
            <a:chOff x="9412910" y="1391440"/>
            <a:chExt cx="1703930" cy="1703930"/>
          </a:xfrm>
        </p:grpSpPr>
        <p:sp>
          <p:nvSpPr>
            <p:cNvPr id="21" name="Oval 20"/>
            <p:cNvSpPr/>
            <p:nvPr/>
          </p:nvSpPr>
          <p:spPr bwMode="auto">
            <a:xfrm>
              <a:off x="9412910"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pic>
          <p:nvPicPr>
            <p:cNvPr id="30" name="Picture 29"/>
            <p:cNvPicPr>
              <a:picLocks noChangeAspect="1"/>
            </p:cNvPicPr>
            <p:nvPr/>
          </p:nvPicPr>
          <p:blipFill>
            <a:blip r:embed="rId7">
              <a:lum bright="100000"/>
            </a:blip>
            <a:stretch>
              <a:fillRect/>
            </a:stretch>
          </p:blipFill>
          <p:spPr>
            <a:xfrm>
              <a:off x="9924580" y="1889498"/>
              <a:ext cx="680590" cy="707814"/>
            </a:xfrm>
            <a:prstGeom prst="rect">
              <a:avLst/>
            </a:prstGeom>
          </p:spPr>
        </p:pic>
      </p:grpSp>
    </p:spTree>
    <p:extLst>
      <p:ext uri="{BB962C8B-B14F-4D97-AF65-F5344CB8AC3E}">
        <p14:creationId xmlns:p14="http://schemas.microsoft.com/office/powerpoint/2010/main" val="285849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35" presetClass="path" presetSubtype="0" decel="100000" fill="hold" grpId="1" nodeType="withEffect">
                                  <p:stCondLst>
                                    <p:cond delay="0"/>
                                  </p:stCondLst>
                                  <p:childTnLst>
                                    <p:animMotion origin="layout" path="M -7.19939E-7 3.13209E-7 L -0.19198 3.13209E-7 " pathEditMode="relative" rAng="0" ptsTypes="AA">
                                      <p:cBhvr>
                                        <p:cTn id="9" dur="1750" spd="-100000" fill="hold"/>
                                        <p:tgtEl>
                                          <p:spTgt spid="27"/>
                                        </p:tgtEl>
                                        <p:attrNameLst>
                                          <p:attrName>ppt_x</p:attrName>
                                          <p:attrName>ppt_y</p:attrName>
                                        </p:attrNameLst>
                                      </p:cBhvr>
                                      <p:rCtr x="-9599" y="0"/>
                                    </p:animMotion>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35" presetClass="path" presetSubtype="0" decel="100000" fill="hold" grpId="1" nodeType="withEffect">
                                  <p:stCondLst>
                                    <p:cond delay="0"/>
                                  </p:stCondLst>
                                  <p:childTnLst>
                                    <p:animMotion origin="layout" path="M 3.82946E-7 3.13209E-7 L -0.19198 3.13209E-7 " pathEditMode="relative" rAng="0" ptsTypes="AA">
                                      <p:cBhvr>
                                        <p:cTn id="14" dur="1750" spd="-100000" fill="hold"/>
                                        <p:tgtEl>
                                          <p:spTgt spid="5"/>
                                        </p:tgtEl>
                                        <p:attrNameLst>
                                          <p:attrName>ppt_x</p:attrName>
                                          <p:attrName>ppt_y</p:attrName>
                                        </p:attrNameLst>
                                      </p:cBhvr>
                                      <p:rCtr x="-9599" y="0"/>
                                    </p:animMotion>
                                  </p:childTnLst>
                                </p:cTn>
                              </p:par>
                              <p:par>
                                <p:cTn id="15" presetID="10" presetClass="entr" presetSubtype="0" fill="hold" grpId="0" nodeType="with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35" presetClass="path" presetSubtype="0" decel="100000" fill="hold" grpId="1" nodeType="withEffect">
                                  <p:stCondLst>
                                    <p:cond delay="0"/>
                                  </p:stCondLst>
                                  <p:childTnLst>
                                    <p:animMotion origin="layout" path="M 3.78095E-6 3.13209E-7 L -0.19199 3.13209E-7 " pathEditMode="relative" rAng="0" ptsTypes="AA">
                                      <p:cBhvr>
                                        <p:cTn id="19" dur="1750" spd="-100000" fill="hold"/>
                                        <p:tgtEl>
                                          <p:spTgt spid="16"/>
                                        </p:tgtEl>
                                        <p:attrNameLst>
                                          <p:attrName>ppt_x</p:attrName>
                                          <p:attrName>ppt_y</p:attrName>
                                        </p:attrNameLst>
                                      </p:cBhvr>
                                      <p:rCtr x="-9599" y="0"/>
                                    </p:animMotion>
                                  </p:childTnLst>
                                </p:cTn>
                              </p:par>
                              <p:par>
                                <p:cTn id="20" presetID="10" presetClass="entr" presetSubtype="0"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35" presetClass="path" presetSubtype="0" decel="100000" fill="hold" grpId="1" nodeType="withEffect">
                                  <p:stCondLst>
                                    <p:cond delay="0"/>
                                  </p:stCondLst>
                                  <p:childTnLst>
                                    <p:animMotion origin="layout" path="M 7.19939E-7 3.13209E-7 L -0.19198 3.13209E-7 " pathEditMode="relative" rAng="0" ptsTypes="AA">
                                      <p:cBhvr>
                                        <p:cTn id="24" dur="1750" spd="-100000" fill="hold"/>
                                        <p:tgtEl>
                                          <p:spTgt spid="9"/>
                                        </p:tgtEl>
                                        <p:attrNameLst>
                                          <p:attrName>ppt_x</p:attrName>
                                          <p:attrName>ppt_y</p:attrName>
                                        </p:attrNameLst>
                                      </p:cBhvr>
                                      <p:rCtr x="-9599" y="0"/>
                                    </p:animMotion>
                                  </p:childTnLst>
                                </p:cTn>
                              </p:par>
                              <p:par>
                                <p:cTn id="25" presetID="2" presetClass="entr" presetSubtype="2" decel="100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5" grpId="0"/>
      <p:bldP spid="5" grpId="1"/>
      <p:bldP spid="27" grpId="0"/>
      <p:bldP spid="27" grpId="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1" name="Group 240"/>
          <p:cNvGrpSpPr/>
          <p:nvPr/>
        </p:nvGrpSpPr>
        <p:grpSpPr>
          <a:xfrm rot="16200000">
            <a:off x="3865825" y="1065718"/>
            <a:ext cx="4384613" cy="4384613"/>
            <a:chOff x="3845967" y="1200150"/>
            <a:chExt cx="4472534" cy="4472534"/>
          </a:xfrm>
        </p:grpSpPr>
        <p:sp>
          <p:nvSpPr>
            <p:cNvPr id="242" name="Oval 241"/>
            <p:cNvSpPr/>
            <p:nvPr/>
          </p:nvSpPr>
          <p:spPr bwMode="auto">
            <a:xfrm>
              <a:off x="3845967" y="1200150"/>
              <a:ext cx="4472534" cy="4472534"/>
            </a:xfrm>
            <a:prstGeom prst="ellipse">
              <a:avLst/>
            </a:prstGeom>
            <a:noFill/>
            <a:ln w="190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095090" y="1449278"/>
              <a:ext cx="3974287" cy="3974288"/>
            </a:xfrm>
            <a:prstGeom prst="ellipse">
              <a:avLst/>
            </a:pr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4" name="Group 243"/>
            <p:cNvGrpSpPr/>
            <p:nvPr/>
          </p:nvGrpSpPr>
          <p:grpSpPr>
            <a:xfrm rot="9000000">
              <a:off x="4267004" y="4361960"/>
              <a:ext cx="199560" cy="154999"/>
              <a:chOff x="7757350" y="3430894"/>
              <a:chExt cx="183659" cy="142649"/>
            </a:xfrm>
          </p:grpSpPr>
          <p:sp useBgFill="1">
            <p:nvSpPr>
              <p:cNvPr id="251" name="Rectangle 250"/>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Freeform 9"/>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5" name="Group 244"/>
            <p:cNvGrpSpPr/>
            <p:nvPr/>
          </p:nvGrpSpPr>
          <p:grpSpPr>
            <a:xfrm rot="16200000" flipH="1">
              <a:off x="5952459" y="1373253"/>
              <a:ext cx="199560" cy="154999"/>
              <a:chOff x="7757350" y="3430894"/>
              <a:chExt cx="183659" cy="142649"/>
            </a:xfrm>
          </p:grpSpPr>
          <p:sp useBgFill="1">
            <p:nvSpPr>
              <p:cNvPr id="249" name="Rectangle 248"/>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Freeform 9"/>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6" name="Group 245"/>
            <p:cNvGrpSpPr/>
            <p:nvPr/>
          </p:nvGrpSpPr>
          <p:grpSpPr>
            <a:xfrm rot="12600000" flipV="1">
              <a:off x="7684287" y="4372782"/>
              <a:ext cx="199560" cy="154999"/>
              <a:chOff x="7757350" y="3430894"/>
              <a:chExt cx="183659" cy="142649"/>
            </a:xfrm>
          </p:grpSpPr>
          <p:sp useBgFill="1">
            <p:nvSpPr>
              <p:cNvPr id="247" name="Rectangle 246"/>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8" name="Freeform 150"/>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58" name="Oval 257"/>
          <p:cNvSpPr/>
          <p:nvPr/>
        </p:nvSpPr>
        <p:spPr bwMode="auto">
          <a:xfrm>
            <a:off x="4014038" y="1925668"/>
            <a:ext cx="720212" cy="720212"/>
          </a:xfrm>
          <a:prstGeom prst="ellipse">
            <a:avLst/>
          </a:prstGeom>
          <a:solidFill>
            <a:schemeClr val="tx2"/>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Oval 260"/>
          <p:cNvSpPr/>
          <p:nvPr/>
        </p:nvSpPr>
        <p:spPr bwMode="auto">
          <a:xfrm>
            <a:off x="7377500" y="1925668"/>
            <a:ext cx="720212" cy="720212"/>
          </a:xfrm>
          <a:prstGeom prst="ellipse">
            <a:avLst/>
          </a:prstGeom>
          <a:solidFill>
            <a:schemeClr val="tx2"/>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Oval 263"/>
          <p:cNvSpPr/>
          <p:nvPr/>
        </p:nvSpPr>
        <p:spPr bwMode="auto">
          <a:xfrm>
            <a:off x="5698025" y="4841627"/>
            <a:ext cx="720212" cy="720212"/>
          </a:xfrm>
          <a:prstGeom prst="ellipse">
            <a:avLst/>
          </a:prstGeom>
          <a:solidFill>
            <a:schemeClr val="tx2"/>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667968" y="2584564"/>
            <a:ext cx="2780326" cy="1336787"/>
            <a:chOff x="4381404" y="2724669"/>
            <a:chExt cx="2780326" cy="1336787"/>
          </a:xfrm>
        </p:grpSpPr>
        <p:sp>
          <p:nvSpPr>
            <p:cNvPr id="256" name="TextBox 255"/>
            <p:cNvSpPr txBox="1"/>
            <p:nvPr/>
          </p:nvSpPr>
          <p:spPr>
            <a:xfrm>
              <a:off x="4381404" y="3445903"/>
              <a:ext cx="2780326" cy="615553"/>
            </a:xfrm>
            <a:prstGeom prst="rect">
              <a:avLst/>
            </a:prstGeom>
            <a:noFill/>
            <a:ln w="25400">
              <a:noFill/>
              <a:miter lim="800000"/>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120" normalizeH="0" baseline="0" noProof="0" dirty="0">
                  <a:ln>
                    <a:noFill/>
                  </a:ln>
                  <a:solidFill>
                    <a:srgbClr val="0078D7"/>
                  </a:solidFill>
                  <a:effectLst/>
                  <a:uLnTx/>
                  <a:uFillTx/>
                  <a:latin typeface="Segoe UI Light"/>
                  <a:ea typeface="Segoe UI Black" panose="020B0A02040204020203" pitchFamily="34" charset="0"/>
                  <a:cs typeface="Segoe UI Black" panose="020B0A02040204020203" pitchFamily="34" charset="0"/>
                </a:rPr>
                <a:t>Protecting customer privacy with GDPR</a:t>
              </a:r>
              <a:endParaRPr kumimoji="0" lang="en-US" sz="2000" b="1" i="0" u="none" strike="noStrike" kern="1200" cap="none" spc="0" normalizeH="0" baseline="0" noProof="0" dirty="0">
                <a:ln>
                  <a:noFill/>
                </a:ln>
                <a:solidFill>
                  <a:srgbClr val="0078D7"/>
                </a:solidFill>
                <a:effectLst/>
                <a:uLnTx/>
                <a:uFillTx/>
                <a:latin typeface="Segoe UI Light"/>
                <a:ea typeface="+mn-ea"/>
                <a:cs typeface="+mn-cs"/>
              </a:endParaRPr>
            </a:p>
          </p:txBody>
        </p:sp>
        <p:sp>
          <p:nvSpPr>
            <p:cNvPr id="78" name="Freeform 63"/>
            <p:cNvSpPr>
              <a:spLocks noChangeAspect="1"/>
            </p:cNvSpPr>
            <p:nvPr/>
          </p:nvSpPr>
          <p:spPr bwMode="black">
            <a:xfrm>
              <a:off x="5525636" y="2724669"/>
              <a:ext cx="548640" cy="622982"/>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6" name="TextBox 35"/>
          <p:cNvSpPr txBox="1"/>
          <p:nvPr/>
        </p:nvSpPr>
        <p:spPr>
          <a:xfrm>
            <a:off x="4295820" y="5660091"/>
            <a:ext cx="358140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Improved data policies to provide control to data subjects and ensure lawful processing</a:t>
            </a:r>
          </a:p>
        </p:txBody>
      </p:sp>
      <p:sp>
        <p:nvSpPr>
          <p:cNvPr id="37" name="TextBox 36"/>
          <p:cNvSpPr txBox="1"/>
          <p:nvPr/>
        </p:nvSpPr>
        <p:spPr>
          <a:xfrm>
            <a:off x="630563" y="2124198"/>
            <a:ext cx="326136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Stricter control on where personal data is stored and how it is used</a:t>
            </a:r>
          </a:p>
        </p:txBody>
      </p:sp>
      <p:sp>
        <p:nvSpPr>
          <p:cNvPr id="38" name="TextBox 37"/>
          <p:cNvSpPr txBox="1"/>
          <p:nvPr/>
        </p:nvSpPr>
        <p:spPr>
          <a:xfrm>
            <a:off x="8468570" y="2124197"/>
            <a:ext cx="3419634"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Better data governance </a:t>
            </a:r>
            <a:b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b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tools for better transparency, recordkeeping and reporting</a:t>
            </a:r>
          </a:p>
        </p:txBody>
      </p:sp>
      <p:pic>
        <p:nvPicPr>
          <p:cNvPr id="39" name="Graphic 38" descr="Lock"/>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94164" y="2015954"/>
            <a:ext cx="539640" cy="539640"/>
          </a:xfrm>
          <a:prstGeom prst="rect">
            <a:avLst/>
          </a:prstGeom>
        </p:spPr>
      </p:pic>
      <p:pic>
        <p:nvPicPr>
          <p:cNvPr id="40" name="Graphic 39" descr="Scales of Justice"/>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83811" y="4901944"/>
            <a:ext cx="548640" cy="548640"/>
          </a:xfrm>
          <a:prstGeom prst="rect">
            <a:avLst/>
          </a:prstGeom>
        </p:spPr>
      </p:pic>
      <p:pic>
        <p:nvPicPr>
          <p:cNvPr id="41" name="Graphic 40" descr="List"/>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73225" y="2006954"/>
            <a:ext cx="548640" cy="548640"/>
          </a:xfrm>
          <a:prstGeom prst="rect">
            <a:avLst/>
          </a:prstGeom>
        </p:spPr>
      </p:pic>
      <p:sp>
        <p:nvSpPr>
          <p:cNvPr id="27" name="Title 2"/>
          <p:cNvSpPr>
            <a:spLocks noGrp="1"/>
          </p:cNvSpPr>
          <p:nvPr>
            <p:ph type="title"/>
          </p:nvPr>
        </p:nvSpPr>
        <p:spPr>
          <a:xfrm>
            <a:off x="270066" y="289957"/>
            <a:ext cx="11654187" cy="801986"/>
          </a:xfrm>
        </p:spPr>
        <p:txBody>
          <a:bodyPr/>
          <a:lstStyle/>
          <a:p>
            <a:pPr defTabSz="913505" fontAlgn="base">
              <a:spcAft>
                <a:spcPct val="0"/>
              </a:spcAft>
            </a:pPr>
            <a:r>
              <a:rPr lang="en-US" sz="4000" dirty="0">
                <a:solidFill>
                  <a:srgbClr val="6E6E73"/>
                </a:solidFill>
                <a:latin typeface="Segoe UI Light"/>
                <a:ea typeface="ＭＳ Ｐゴシック" charset="0"/>
              </a:rPr>
              <a:t>What does this mean for my data?</a:t>
            </a:r>
          </a:p>
        </p:txBody>
      </p:sp>
    </p:spTree>
    <p:extLst>
      <p:ext uri="{BB962C8B-B14F-4D97-AF65-F5344CB8AC3E}">
        <p14:creationId xmlns:p14="http://schemas.microsoft.com/office/powerpoint/2010/main" val="28620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43987" b="43987"/>
          <a:stretch/>
        </p:blipFill>
        <p:spPr>
          <a:xfrm>
            <a:off x="0" y="292"/>
            <a:ext cx="12192000" cy="6857416"/>
          </a:xfrm>
          <a:prstGeom prst="rect">
            <a:avLst/>
          </a:prstGeom>
        </p:spPr>
      </p:pic>
      <p:sp>
        <p:nvSpPr>
          <p:cNvPr id="10" name="Title 2"/>
          <p:cNvSpPr>
            <a:spLocks noGrp="1"/>
          </p:cNvSpPr>
          <p:nvPr>
            <p:ph type="title"/>
          </p:nvPr>
        </p:nvSpPr>
        <p:spPr/>
        <p:txBody>
          <a:bodyPr/>
          <a:lstStyle/>
          <a:p>
            <a:pPr defTabSz="913505" fontAlgn="base">
              <a:spcAft>
                <a:spcPct val="0"/>
              </a:spcAft>
            </a:pPr>
            <a:r>
              <a:rPr lang="en-US" sz="4000" dirty="0">
                <a:solidFill>
                  <a:srgbClr val="6E6E73"/>
                </a:solidFill>
                <a:latin typeface="Segoe UI Light"/>
                <a:ea typeface="ＭＳ Ｐゴシック" charset="0"/>
              </a:rPr>
              <a:t>Microsoft’s commitment to its customers</a:t>
            </a:r>
          </a:p>
        </p:txBody>
      </p:sp>
      <p:sp>
        <p:nvSpPr>
          <p:cNvPr id="6" name="Title 1"/>
          <p:cNvSpPr txBox="1">
            <a:spLocks/>
          </p:cNvSpPr>
          <p:nvPr/>
        </p:nvSpPr>
        <p:spPr>
          <a:xfrm>
            <a:off x="480291" y="1189176"/>
            <a:ext cx="9310254" cy="5034546"/>
          </a:xfrm>
          <a:prstGeom prst="rect">
            <a:avLst/>
          </a:prstGeom>
        </p:spPr>
        <p:txBody>
          <a:bodyPr wrap="square" lIns="179285" tIns="143428" rIns="179285" bIns="143428" anchor="ctr">
            <a:spAutoFit/>
          </a:bodyP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457200" marR="0" lvl="0" indent="-457200" algn="l" defTabSz="896214" rtl="0" eaLnBrk="1" fontAlgn="auto" latinLnBrk="0" hangingPunct="1">
              <a:lnSpc>
                <a:spcPts val="3724"/>
              </a:lnSpc>
              <a:spcBef>
                <a:spcPct val="0"/>
              </a:spcBef>
              <a:spcAft>
                <a:spcPts val="0"/>
              </a:spcAft>
              <a:buClrTx/>
              <a:buSzTx/>
              <a:buFont typeface="Arial" panose="020B0604020202020204" pitchFamily="34" charset="0"/>
              <a:buChar char="•"/>
              <a:tabLst/>
              <a:defRPr/>
            </a:pPr>
            <a:r>
              <a:rPr kumimoji="0" lang="en-US" sz="2800" b="0" i="0" u="none" strike="noStrike" kern="900" cap="none" spc="0" normalizeH="0" baseline="0" noProof="0" dirty="0">
                <a:ln>
                  <a:noFill/>
                </a:ln>
                <a:solidFill>
                  <a:srgbClr val="505050"/>
                </a:solidFill>
                <a:effectLst/>
                <a:uLnTx/>
                <a:uFillTx/>
                <a:latin typeface="Segoe UI Light"/>
                <a:ea typeface="+mj-ea"/>
                <a:cs typeface="Segoe UI Semilight" panose="020B0402040204020203" pitchFamily="34" charset="0"/>
              </a:rPr>
              <a:t>To simplify your path to compliance, Microsoft is committing to GDPR compliance across her cloud services when enforcement begins on May 25, 2018.</a:t>
            </a:r>
          </a:p>
          <a:p>
            <a:pPr marL="0" marR="0" lvl="0" indent="0" algn="l" defTabSz="896214" rtl="0" eaLnBrk="1" fontAlgn="auto" latinLnBrk="0" hangingPunct="1">
              <a:lnSpc>
                <a:spcPts val="3724"/>
              </a:lnSpc>
              <a:spcBef>
                <a:spcPct val="0"/>
              </a:spcBef>
              <a:spcAft>
                <a:spcPts val="0"/>
              </a:spcAft>
              <a:buClrTx/>
              <a:buSzTx/>
              <a:buFontTx/>
              <a:buNone/>
              <a:tabLst/>
              <a:defRPr/>
            </a:pPr>
            <a:endParaRPr kumimoji="0" lang="en-US" sz="2800" b="0" i="0" u="none" strike="noStrike" kern="900" cap="none" spc="0" normalizeH="0" baseline="0" noProof="0" dirty="0">
              <a:ln>
                <a:noFill/>
              </a:ln>
              <a:solidFill>
                <a:srgbClr val="505050"/>
              </a:solidFill>
              <a:effectLst/>
              <a:uLnTx/>
              <a:uFillTx/>
              <a:latin typeface="Segoe UI Light"/>
              <a:ea typeface="+mj-ea"/>
              <a:cs typeface="Segoe UI Semilight" panose="020B0402040204020203" pitchFamily="34" charset="0"/>
            </a:endParaRPr>
          </a:p>
          <a:p>
            <a:pPr marL="457200" marR="0" lvl="0" indent="-457200" algn="l" defTabSz="896214" rtl="0" eaLnBrk="1" fontAlgn="auto" latinLnBrk="0" hangingPunct="1">
              <a:lnSpc>
                <a:spcPts val="3724"/>
              </a:lnSpc>
              <a:spcBef>
                <a:spcPct val="0"/>
              </a:spcBef>
              <a:spcAft>
                <a:spcPts val="0"/>
              </a:spcAft>
              <a:buClrTx/>
              <a:buSzTx/>
              <a:buFont typeface="Arial" panose="020B0604020202020204" pitchFamily="34" charset="0"/>
              <a:buChar char="•"/>
              <a:tabLst/>
              <a:defRPr/>
            </a:pPr>
            <a:r>
              <a:rPr kumimoji="0" lang="en-US" sz="2800" b="0" i="0" u="none" strike="noStrike" kern="900" cap="none" spc="0" normalizeH="0" baseline="0" noProof="0" dirty="0">
                <a:ln>
                  <a:noFill/>
                </a:ln>
                <a:solidFill>
                  <a:srgbClr val="505050"/>
                </a:solidFill>
                <a:effectLst/>
                <a:uLnTx/>
                <a:uFillTx/>
                <a:latin typeface="Segoe UI Light"/>
                <a:ea typeface="+mj-ea"/>
                <a:cs typeface="Segoe UI Semilight" panose="020B0402040204020203" pitchFamily="34" charset="0"/>
              </a:rPr>
              <a:t>Microsoft will share her experience in complying with complex regulations such as the GDPR.</a:t>
            </a:r>
          </a:p>
          <a:p>
            <a:pPr marL="457200" marR="0" lvl="0" indent="-457200" algn="l" defTabSz="896214" rtl="0" eaLnBrk="1" fontAlgn="auto" latinLnBrk="0" hangingPunct="1">
              <a:lnSpc>
                <a:spcPts val="3724"/>
              </a:lnSpc>
              <a:spcBef>
                <a:spcPct val="0"/>
              </a:spcBef>
              <a:spcAft>
                <a:spcPts val="0"/>
              </a:spcAft>
              <a:buClrTx/>
              <a:buSzTx/>
              <a:buFont typeface="Arial" panose="020B0604020202020204" pitchFamily="34" charset="0"/>
              <a:buChar char="•"/>
              <a:tabLst/>
              <a:defRPr/>
            </a:pPr>
            <a:endParaRPr kumimoji="0" lang="en-US" sz="2800" b="0" i="0" u="none" strike="noStrike" kern="900" cap="none" spc="0" normalizeH="0" baseline="0" noProof="0" dirty="0">
              <a:ln>
                <a:noFill/>
              </a:ln>
              <a:solidFill>
                <a:srgbClr val="505050"/>
              </a:solidFill>
              <a:effectLst/>
              <a:uLnTx/>
              <a:uFillTx/>
              <a:latin typeface="Segoe UI Light"/>
              <a:ea typeface="+mj-ea"/>
              <a:cs typeface="Segoe UI Semilight" panose="020B0402040204020203" pitchFamily="34" charset="0"/>
            </a:endParaRPr>
          </a:p>
          <a:p>
            <a:pPr marL="457200" marR="0" lvl="0" indent="-457200" algn="l" defTabSz="896214" rtl="0" eaLnBrk="1" fontAlgn="auto" latinLnBrk="0" hangingPunct="1">
              <a:lnSpc>
                <a:spcPts val="3724"/>
              </a:lnSpc>
              <a:spcBef>
                <a:spcPct val="0"/>
              </a:spcBef>
              <a:spcAft>
                <a:spcPts val="0"/>
              </a:spcAft>
              <a:buClrTx/>
              <a:buSzTx/>
              <a:buFont typeface="Arial" panose="020B0604020202020204" pitchFamily="34" charset="0"/>
              <a:buChar char="•"/>
              <a:tabLst/>
              <a:defRPr/>
            </a:pPr>
            <a:r>
              <a:rPr kumimoji="0" lang="en-US" sz="2800" b="0" i="0" u="none" strike="noStrike" kern="900" cap="none" spc="0" normalizeH="0" baseline="0" noProof="0" dirty="0">
                <a:ln>
                  <a:noFill/>
                </a:ln>
                <a:solidFill>
                  <a:srgbClr val="505050"/>
                </a:solidFill>
                <a:effectLst/>
                <a:uLnTx/>
                <a:uFillTx/>
                <a:latin typeface="Segoe UI Light"/>
                <a:ea typeface="+mj-ea"/>
                <a:cs typeface="Segoe UI Semilight" panose="020B0402040204020203" pitchFamily="34" charset="0"/>
              </a:rPr>
              <a:t>Together with her partners, Microsoft is prepared to help you meet your policy, people, process, and technology goals on your journey to GDPR. </a:t>
            </a:r>
          </a:p>
        </p:txBody>
      </p:sp>
    </p:spTree>
    <p:extLst>
      <p:ext uri="{BB962C8B-B14F-4D97-AF65-F5344CB8AC3E}">
        <p14:creationId xmlns:p14="http://schemas.microsoft.com/office/powerpoint/2010/main" val="116775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0066" y="289957"/>
            <a:ext cx="11654187" cy="801986"/>
          </a:xfrm>
        </p:spPr>
        <p:txBody>
          <a:bodyPr/>
          <a:lstStyle/>
          <a:p>
            <a:pPr defTabSz="913505" fontAlgn="base">
              <a:spcAft>
                <a:spcPct val="0"/>
              </a:spcAft>
            </a:pPr>
            <a:r>
              <a:rPr lang="en-US" sz="4000" dirty="0">
                <a:solidFill>
                  <a:srgbClr val="6E6E73"/>
                </a:solidFill>
                <a:latin typeface="Segoe UI Light"/>
                <a:ea typeface="ＭＳ Ｐゴシック" charset="0"/>
              </a:rPr>
              <a:t>Preparing for the GDPR</a:t>
            </a:r>
          </a:p>
        </p:txBody>
      </p:sp>
      <p:sp>
        <p:nvSpPr>
          <p:cNvPr id="9" name="TextBox 8"/>
          <p:cNvSpPr txBox="1"/>
          <p:nvPr/>
        </p:nvSpPr>
        <p:spPr>
          <a:xfrm>
            <a:off x="8357949" y="4533259"/>
            <a:ext cx="3566304" cy="1845038"/>
          </a:xfrm>
          <a:prstGeom prst="rect">
            <a:avLst/>
          </a:prstGeom>
          <a:noFill/>
        </p:spPr>
        <p:txBody>
          <a:bodyPr wrap="square" lIns="0" tIns="146263" rIns="0" bIns="146263" rtlCol="0">
            <a:spAutoFit/>
          </a:bodyPr>
          <a:lstStyle/>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Segoe UI Light"/>
                <a:ea typeface="+mn-ea"/>
                <a:cs typeface="+mn-cs"/>
              </a:rPr>
              <a:t>Leverage guidance </a:t>
            </a:r>
            <a:br>
              <a:rPr kumimoji="0" lang="en-US" sz="2400" b="1" i="0" u="none" strike="noStrike" kern="1200" cap="none" spc="0" normalizeH="0" baseline="0" noProof="0" dirty="0">
                <a:ln>
                  <a:noFill/>
                </a:ln>
                <a:solidFill>
                  <a:srgbClr val="0078D7"/>
                </a:solidFill>
                <a:effectLst/>
                <a:uLnTx/>
                <a:uFillTx/>
                <a:latin typeface="Segoe UI Light"/>
                <a:ea typeface="+mn-ea"/>
                <a:cs typeface="+mn-cs"/>
              </a:rPr>
            </a:br>
            <a:r>
              <a:rPr kumimoji="0" lang="en-US" sz="2400" b="1" i="0" u="none" strike="noStrike" kern="1200" cap="none" spc="0" normalizeH="0" baseline="0" noProof="0" dirty="0">
                <a:ln>
                  <a:noFill/>
                </a:ln>
                <a:solidFill>
                  <a:srgbClr val="0078D7"/>
                </a:solidFill>
                <a:effectLst/>
                <a:uLnTx/>
                <a:uFillTx/>
                <a:latin typeface="Segoe UI Light"/>
                <a:ea typeface="+mn-ea"/>
                <a:cs typeface="+mn-cs"/>
              </a:rPr>
              <a:t>from experts</a:t>
            </a:r>
          </a:p>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a:ea typeface="+mn-ea"/>
                <a:cs typeface="+mn-cs"/>
              </a:rPr>
              <a:t>Use the Microsoft partner network to help you meet your privacy, security, and compliance goals</a:t>
            </a:r>
          </a:p>
        </p:txBody>
      </p:sp>
      <p:sp>
        <p:nvSpPr>
          <p:cNvPr id="48" name="TextBox 47"/>
          <p:cNvSpPr txBox="1"/>
          <p:nvPr/>
        </p:nvSpPr>
        <p:spPr>
          <a:xfrm>
            <a:off x="478948" y="4533258"/>
            <a:ext cx="3497102" cy="1557267"/>
          </a:xfrm>
          <a:prstGeom prst="rect">
            <a:avLst/>
          </a:prstGeom>
          <a:noFill/>
        </p:spPr>
        <p:txBody>
          <a:bodyPr wrap="square" lIns="0" tIns="146263" rIns="0" bIns="146263" rtlCol="0">
            <a:spAutoFit/>
          </a:bodyPr>
          <a:lstStyle/>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Segoe UI Light"/>
                <a:ea typeface="+mn-ea"/>
                <a:cs typeface="+mn-cs"/>
              </a:rPr>
              <a:t>Simplify your </a:t>
            </a:r>
            <a:br>
              <a:rPr kumimoji="0" lang="en-US" sz="2400" b="1" i="0" u="none" strike="noStrike" kern="1200" cap="none" spc="0" normalizeH="0" baseline="0" noProof="0" dirty="0">
                <a:ln>
                  <a:noFill/>
                </a:ln>
                <a:solidFill>
                  <a:srgbClr val="0078D7"/>
                </a:solidFill>
                <a:effectLst/>
                <a:uLnTx/>
                <a:uFillTx/>
                <a:latin typeface="Segoe UI Light"/>
                <a:ea typeface="+mn-ea"/>
                <a:cs typeface="+mn-cs"/>
              </a:rPr>
            </a:br>
            <a:r>
              <a:rPr kumimoji="0" lang="en-US" sz="2400" b="1" i="0" u="none" strike="noStrike" kern="1200" cap="none" spc="0" normalizeH="0" baseline="0" noProof="0" dirty="0">
                <a:ln>
                  <a:noFill/>
                </a:ln>
                <a:solidFill>
                  <a:srgbClr val="0078D7"/>
                </a:solidFill>
                <a:effectLst/>
                <a:uLnTx/>
                <a:uFillTx/>
                <a:latin typeface="Segoe UI Light"/>
                <a:ea typeface="+mn-ea"/>
                <a:cs typeface="+mn-cs"/>
              </a:rPr>
              <a:t>privacy journey</a:t>
            </a:r>
          </a:p>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a:ea typeface="+mn-ea"/>
                <a:cs typeface="+mn-cs"/>
              </a:rPr>
              <a:t>Elevate your privacy practices</a:t>
            </a:r>
            <a:br>
              <a:rPr kumimoji="0" lang="en-US" sz="1600"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a:ea typeface="+mn-ea"/>
                <a:cs typeface="+mn-cs"/>
              </a:rPr>
              <a:t>with the Microsoft cloud</a:t>
            </a:r>
          </a:p>
        </p:txBody>
      </p:sp>
      <p:grpSp>
        <p:nvGrpSpPr>
          <p:cNvPr id="10" name="Group 9"/>
          <p:cNvGrpSpPr/>
          <p:nvPr/>
        </p:nvGrpSpPr>
        <p:grpSpPr>
          <a:xfrm>
            <a:off x="1021170" y="2123565"/>
            <a:ext cx="2412658" cy="1638067"/>
            <a:chOff x="1088846" y="2082678"/>
            <a:chExt cx="2413001" cy="1638300"/>
          </a:xfrm>
        </p:grpSpPr>
        <p:pic>
          <p:nvPicPr>
            <p:cNvPr id="46" name="Picture 45" descr="A picture containing: nintendo&#10;&#10;Description generated with very high confidence"/>
            <p:cNvPicPr>
              <a:picLocks noChangeAspect="1"/>
            </p:cNvPicPr>
            <p:nvPr/>
          </p:nvPicPr>
          <p:blipFill>
            <a:blip r:embed="rId3"/>
            <a:stretch>
              <a:fillRect/>
            </a:stretch>
          </p:blipFill>
          <p:spPr>
            <a:xfrm>
              <a:off x="1088845" y="2082678"/>
              <a:ext cx="2413000" cy="1638300"/>
            </a:xfrm>
            <a:prstGeom prst="rect">
              <a:avLst/>
            </a:prstGeom>
          </p:spPr>
        </p:pic>
        <p:pic>
          <p:nvPicPr>
            <p:cNvPr id="49" name="Picture 48" descr="A picture containing: nintendo&#10;&#10;Description generated with very high confidence"/>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53526" y="2838878"/>
              <a:ext cx="541418" cy="500218"/>
            </a:xfrm>
            <a:prstGeom prst="rect">
              <a:avLst/>
            </a:prstGeom>
          </p:spPr>
        </p:pic>
      </p:grpSp>
      <p:sp>
        <p:nvSpPr>
          <p:cNvPr id="20" name="Oval 19"/>
          <p:cNvSpPr/>
          <p:nvPr/>
        </p:nvSpPr>
        <p:spPr bwMode="auto">
          <a:xfrm>
            <a:off x="5103306" y="2009624"/>
            <a:ext cx="1996397" cy="1996397"/>
          </a:xfrm>
          <a:prstGeom prst="ellipse">
            <a:avLst/>
          </a:prstGeom>
          <a:noFill/>
          <a:ln w="254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GDPR</a:t>
            </a:r>
            <a:r>
              <a:rPr kumimoji="0" lang="en-US" sz="1100" b="0" i="0" u="none" strike="noStrike" kern="1200" cap="none" spc="0" normalizeH="0" baseline="0" noProof="0">
                <a:ln>
                  <a:noFill/>
                </a:ln>
                <a:solidFill>
                  <a:srgbClr val="FFFFFF"/>
                </a:solidFill>
                <a:effectLst/>
                <a:uLnTx/>
                <a:uFillTx/>
                <a:latin typeface="Segoe UI"/>
                <a:ea typeface="+mn-ea"/>
                <a:cs typeface="+mn-cs"/>
              </a:rPr>
              <a: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Compliance</a:t>
            </a:r>
          </a:p>
        </p:txBody>
      </p:sp>
      <p:sp>
        <p:nvSpPr>
          <p:cNvPr id="39" name="Rectangle 38"/>
          <p:cNvSpPr/>
          <p:nvPr/>
        </p:nvSpPr>
        <p:spPr bwMode="auto">
          <a:xfrm>
            <a:off x="6655276" y="3500425"/>
            <a:ext cx="428629" cy="429288"/>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p:nvSpPr>
        <p:spPr bwMode="auto">
          <a:xfrm>
            <a:off x="6922645" y="2863709"/>
            <a:ext cx="411973" cy="337901"/>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6708277" y="2151794"/>
            <a:ext cx="441186" cy="416898"/>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4585151" y="2163788"/>
            <a:ext cx="866308" cy="313916"/>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868849" y="2826140"/>
            <a:ext cx="441186" cy="361612"/>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a:off x="5117317" y="3526092"/>
            <a:ext cx="441186" cy="337901"/>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Laptop"/>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049730" y="2078751"/>
            <a:ext cx="442507" cy="442507"/>
          </a:xfrm>
          <a:prstGeom prst="rect">
            <a:avLst/>
          </a:prstGeom>
        </p:spPr>
      </p:pic>
      <p:pic>
        <p:nvPicPr>
          <p:cNvPr id="7" name="Graphic 6" descr="Smart Phone"/>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762" t="-2139" r="16526" b="2139"/>
          <a:stretch/>
        </p:blipFill>
        <p:spPr>
          <a:xfrm>
            <a:off x="6680207" y="3502439"/>
            <a:ext cx="286351" cy="442507"/>
          </a:xfrm>
          <a:prstGeom prst="rect">
            <a:avLst/>
          </a:prstGeom>
        </p:spPr>
      </p:pic>
      <p:pic>
        <p:nvPicPr>
          <p:cNvPr id="8" name="Graphic 7" descr="Speech"/>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82051" y="2811640"/>
            <a:ext cx="442507" cy="442507"/>
          </a:xfrm>
          <a:prstGeom prst="rect">
            <a:avLst/>
          </a:prstGeom>
        </p:spPr>
      </p:pic>
      <p:pic>
        <p:nvPicPr>
          <p:cNvPr id="11" name="Graphic 10" descr="Newspape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667467" y="2133796"/>
            <a:ext cx="442507" cy="442507"/>
          </a:xfrm>
          <a:prstGeom prst="rect">
            <a:avLst/>
          </a:prstGeom>
        </p:spPr>
      </p:pic>
      <p:pic>
        <p:nvPicPr>
          <p:cNvPr id="13" name="Graphic 12" descr="Envelope"/>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87401" y="2811640"/>
            <a:ext cx="442507" cy="442507"/>
          </a:xfrm>
          <a:prstGeom prst="rect">
            <a:avLst/>
          </a:prstGeom>
        </p:spPr>
      </p:pic>
      <p:pic>
        <p:nvPicPr>
          <p:cNvPr id="15" name="Graphic 14" descr="Employee Badge"/>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117317" y="3438210"/>
            <a:ext cx="442507" cy="442507"/>
          </a:xfrm>
          <a:prstGeom prst="rect">
            <a:avLst/>
          </a:prstGeom>
        </p:spPr>
      </p:pic>
      <p:cxnSp>
        <p:nvCxnSpPr>
          <p:cNvPr id="5" name="Straight Connector 4"/>
          <p:cNvCxnSpPr/>
          <p:nvPr/>
        </p:nvCxnSpPr>
        <p:spPr>
          <a:xfrm>
            <a:off x="6097704" y="2196646"/>
            <a:ext cx="0" cy="33487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97704" y="3488602"/>
            <a:ext cx="0" cy="33487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3" idx="1"/>
          </p:cNvCxnSpPr>
          <p:nvPr/>
        </p:nvCxnSpPr>
        <p:spPr>
          <a:xfrm flipH="1">
            <a:off x="6618707" y="3032894"/>
            <a:ext cx="268694" cy="534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522336" y="2559058"/>
            <a:ext cx="1203819" cy="94539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324671" y="3032894"/>
            <a:ext cx="268694" cy="534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5568775" y="2477703"/>
            <a:ext cx="1057856" cy="105785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GDPR</a:t>
            </a:r>
            <a:r>
              <a:rPr kumimoji="0" lang="en-US" sz="1100" b="0" i="0" u="none" strike="noStrike" kern="1200" cap="none" spc="0" normalizeH="0" baseline="0" noProof="0">
                <a:ln>
                  <a:noFill/>
                </a:ln>
                <a:solidFill>
                  <a:srgbClr val="FFFFFF"/>
                </a:solidFill>
                <a:effectLst/>
                <a:uLnTx/>
                <a:uFillTx/>
                <a:latin typeface="Segoe UI"/>
                <a:ea typeface="+mn-ea"/>
                <a:cs typeface="+mn-cs"/>
              </a:rPr>
              <a: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Compliance</a:t>
            </a:r>
          </a:p>
        </p:txBody>
      </p:sp>
      <p:cxnSp>
        <p:nvCxnSpPr>
          <p:cNvPr id="35" name="Straight Connector 34"/>
          <p:cNvCxnSpPr/>
          <p:nvPr/>
        </p:nvCxnSpPr>
        <p:spPr>
          <a:xfrm flipH="1" flipV="1">
            <a:off x="5451460" y="2498677"/>
            <a:ext cx="1252108" cy="98651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p:cNvSpPr/>
          <p:nvPr/>
        </p:nvSpPr>
        <p:spPr bwMode="auto">
          <a:xfrm>
            <a:off x="5568775" y="2495706"/>
            <a:ext cx="1057856" cy="105785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GDPR</a:t>
            </a:r>
            <a:r>
              <a:rPr kumimoji="0" lang="en-US" sz="1100" b="0" i="0" u="none" strike="noStrike" kern="1200" cap="none" spc="0" normalizeH="0" baseline="0" noProof="0">
                <a:ln>
                  <a:noFill/>
                </a:ln>
                <a:solidFill>
                  <a:srgbClr val="FFFFFF"/>
                </a:solidFill>
                <a:effectLst/>
                <a:uLnTx/>
                <a:uFillTx/>
                <a:latin typeface="Segoe UI"/>
                <a:ea typeface="+mn-ea"/>
                <a:cs typeface="+mn-cs"/>
              </a:rPr>
              <a: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Compliance</a:t>
            </a:r>
          </a:p>
        </p:txBody>
      </p:sp>
      <p:sp>
        <p:nvSpPr>
          <p:cNvPr id="33" name="Rectangle 32"/>
          <p:cNvSpPr/>
          <p:nvPr/>
        </p:nvSpPr>
        <p:spPr bwMode="auto">
          <a:xfrm>
            <a:off x="5933226" y="3908271"/>
            <a:ext cx="304757" cy="234358"/>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Graphic 13" descr="Document"/>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14850" y="3815474"/>
            <a:ext cx="365708" cy="365708"/>
          </a:xfrm>
          <a:prstGeom prst="rect">
            <a:avLst/>
          </a:prstGeom>
        </p:spPr>
      </p:pic>
      <p:sp>
        <p:nvSpPr>
          <p:cNvPr id="42" name="Rectangle 41"/>
          <p:cNvSpPr/>
          <p:nvPr/>
        </p:nvSpPr>
        <p:spPr bwMode="auto">
          <a:xfrm>
            <a:off x="5851472" y="1891087"/>
            <a:ext cx="491986" cy="242710"/>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Graphic 15" descr="Cloud"/>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flipH="1">
            <a:off x="5851952" y="1704015"/>
            <a:ext cx="491505" cy="553134"/>
          </a:xfrm>
          <a:prstGeom prst="rect">
            <a:avLst/>
          </a:prstGeom>
        </p:spPr>
      </p:pic>
      <p:sp>
        <p:nvSpPr>
          <p:cNvPr id="47" name="TextBox 46"/>
          <p:cNvSpPr txBox="1"/>
          <p:nvPr/>
        </p:nvSpPr>
        <p:spPr>
          <a:xfrm>
            <a:off x="4393230" y="4533258"/>
            <a:ext cx="3415763" cy="1778866"/>
          </a:xfrm>
          <a:prstGeom prst="rect">
            <a:avLst/>
          </a:prstGeom>
          <a:noFill/>
        </p:spPr>
        <p:txBody>
          <a:bodyPr wrap="square" lIns="0" tIns="146263" rIns="0" bIns="146263" rtlCol="0" anchor="t">
            <a:spAutoFit/>
          </a:bodyPr>
          <a:lstStyle/>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Segoe UI Light"/>
                <a:ea typeface="+mn-ea"/>
                <a:cs typeface="+mn-cs"/>
              </a:rPr>
              <a:t>Uncover risk &amp; </a:t>
            </a:r>
            <a:br>
              <a:rPr kumimoji="0" lang="en-US" sz="2400" b="1" i="0" u="none" strike="noStrike" kern="1200" cap="none" spc="0" normalizeH="0" baseline="0" noProof="0" dirty="0">
                <a:ln>
                  <a:noFill/>
                </a:ln>
                <a:solidFill>
                  <a:srgbClr val="0078D7"/>
                </a:solidFill>
                <a:effectLst/>
                <a:uLnTx/>
                <a:uFillTx/>
                <a:latin typeface="Segoe UI Light"/>
                <a:ea typeface="+mn-ea"/>
                <a:cs typeface="+mn-cs"/>
              </a:rPr>
            </a:br>
            <a:r>
              <a:rPr kumimoji="0" lang="en-US" sz="2400" b="1" i="0" u="none" strike="noStrike" kern="1200" cap="none" spc="0" normalizeH="0" baseline="0" noProof="0" dirty="0">
                <a:ln>
                  <a:noFill/>
                </a:ln>
                <a:solidFill>
                  <a:srgbClr val="0078D7"/>
                </a:solidFill>
                <a:effectLst/>
                <a:uLnTx/>
                <a:uFillTx/>
                <a:latin typeface="Segoe UI Light"/>
                <a:ea typeface="+mn-ea"/>
                <a:cs typeface="+mn-cs"/>
              </a:rPr>
              <a:t>take action</a:t>
            </a:r>
          </a:p>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a:ea typeface="+mn-ea"/>
                <a:cs typeface="+mn-cs"/>
              </a:rPr>
              <a:t>Use Microsoft solutions to expose areas of risk and respond with agility and confidence</a:t>
            </a:r>
          </a:p>
        </p:txBody>
      </p:sp>
      <p:pic>
        <p:nvPicPr>
          <p:cNvPr id="50" name="Picture 49">
            <a:extLst>
              <a:ext uri="{FF2B5EF4-FFF2-40B4-BE49-F238E27FC236}">
                <a16:creationId xmlns:a16="http://schemas.microsoft.com/office/drawing/2014/main" id="{82C488CD-833D-42F3-B7E8-0227646E0D37}"/>
              </a:ext>
            </a:extLst>
          </p:cNvPr>
          <p:cNvPicPr>
            <a:picLocks noChangeAspect="1"/>
          </p:cNvPicPr>
          <p:nvPr/>
        </p:nvPicPr>
        <p:blipFill>
          <a:blip r:embed="rId21"/>
          <a:stretch>
            <a:fillRect/>
          </a:stretch>
        </p:blipFill>
        <p:spPr>
          <a:xfrm>
            <a:off x="9295755" y="2294011"/>
            <a:ext cx="1662777" cy="1671438"/>
          </a:xfrm>
          <a:prstGeom prst="rect">
            <a:avLst/>
          </a:prstGeom>
        </p:spPr>
      </p:pic>
    </p:spTree>
    <p:extLst>
      <p:ext uri="{BB962C8B-B14F-4D97-AF65-F5344CB8AC3E}">
        <p14:creationId xmlns:p14="http://schemas.microsoft.com/office/powerpoint/2010/main" val="322655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rotWithShape="1">
          <a:blip r:embed="rId3">
            <a:extLst>
              <a:ext uri="{28A0092B-C50C-407E-A947-70E740481C1C}">
                <a14:useLocalDpi xmlns:a14="http://schemas.microsoft.com/office/drawing/2010/main" val="0"/>
              </a:ext>
            </a:extLst>
          </a:blip>
          <a:srcRect l="38686" r="15789"/>
          <a:stretch/>
        </p:blipFill>
        <p:spPr>
          <a:xfrm>
            <a:off x="7511649" y="0"/>
            <a:ext cx="4680351" cy="6858000"/>
          </a:xfrm>
          <a:prstGeom prst="rect">
            <a:avLst/>
          </a:prstGeom>
        </p:spPr>
      </p:pic>
      <p:cxnSp>
        <p:nvCxnSpPr>
          <p:cNvPr id="64" name="Connector: Elbow 63"/>
          <p:cNvCxnSpPr>
            <a:cxnSpLocks/>
          </p:cNvCxnSpPr>
          <p:nvPr/>
        </p:nvCxnSpPr>
        <p:spPr>
          <a:xfrm rot="16200000" flipV="1">
            <a:off x="-1362942" y="3954320"/>
            <a:ext cx="4270807" cy="48824"/>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240" y="289511"/>
            <a:ext cx="4856293" cy="899665"/>
          </a:xfrm>
        </p:spPr>
        <p:txBody>
          <a:bodyPr>
            <a:normAutofit/>
          </a:bodyPr>
          <a:lstStyle/>
          <a:p>
            <a:pPr defTabSz="913505" fontAlgn="base">
              <a:spcAft>
                <a:spcPct val="0"/>
              </a:spcAft>
            </a:pPr>
            <a:r>
              <a:rPr lang="en-US" sz="4000" dirty="0">
                <a:solidFill>
                  <a:srgbClr val="6E6E73"/>
                </a:solidFill>
                <a:latin typeface="Segoe UI Light"/>
                <a:ea typeface="ＭＳ Ｐゴシック" charset="0"/>
              </a:rPr>
              <a:t>How do I get started?</a:t>
            </a:r>
          </a:p>
        </p:txBody>
      </p:sp>
      <p:sp>
        <p:nvSpPr>
          <p:cNvPr id="50" name="Rectangle 49"/>
          <p:cNvSpPr/>
          <p:nvPr/>
        </p:nvSpPr>
        <p:spPr bwMode="auto">
          <a:xfrm>
            <a:off x="2885607" y="1435288"/>
            <a:ext cx="4114800" cy="82296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ts val="1780"/>
              </a:lnSpc>
              <a:spcBef>
                <a:spcPts val="300"/>
              </a:spcBef>
              <a:spcAft>
                <a:spcPts val="3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Identify what personal data you have and where it resides</a:t>
            </a:r>
          </a:p>
        </p:txBody>
      </p:sp>
      <p:sp>
        <p:nvSpPr>
          <p:cNvPr id="52" name="Title 1"/>
          <p:cNvSpPr txBox="1">
            <a:spLocks/>
          </p:cNvSpPr>
          <p:nvPr/>
        </p:nvSpPr>
        <p:spPr>
          <a:xfrm>
            <a:off x="1043656" y="1431846"/>
            <a:ext cx="1884787" cy="822960"/>
          </a:xfrm>
          <a:prstGeom prst="rect">
            <a:avLst/>
          </a:prstGeom>
          <a:solidFill>
            <a:schemeClr val="bg1"/>
          </a:solidFill>
          <a:ln>
            <a:solidFill>
              <a:schemeClr val="accent1"/>
            </a:solidFill>
          </a:ln>
        </p:spPr>
        <p:txBody>
          <a:bodyPr vert="horz" wrap="square" lIns="365760" tIns="91440" rIns="146304" bIns="9144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100" normalizeH="0" baseline="0" noProof="0" dirty="0">
                <a:ln w="3175">
                  <a:noFill/>
                </a:ln>
                <a:solidFill>
                  <a:srgbClr val="0078D7"/>
                </a:solidFill>
                <a:effectLst/>
                <a:uLnTx/>
                <a:uFillTx/>
                <a:latin typeface="Segoe UI Light"/>
                <a:ea typeface="+mn-ea"/>
                <a:cs typeface="Segoe UI" pitchFamily="34" charset="0"/>
              </a:rPr>
              <a:t>Discover</a:t>
            </a:r>
            <a:endParaRPr kumimoji="0" lang="en-US" sz="1800" b="0" i="0" u="none" strike="noStrike" kern="1200" cap="none" spc="-100" normalizeH="0" baseline="0" noProof="0" dirty="0">
              <a:ln w="3175">
                <a:noFill/>
              </a:ln>
              <a:solidFill>
                <a:srgbClr val="0078D7"/>
              </a:solidFill>
              <a:effectLst/>
              <a:uLnTx/>
              <a:uFillTx/>
              <a:latin typeface="Segoe UI Light"/>
              <a:ea typeface="+mn-ea"/>
              <a:cs typeface="Segoe UI" pitchFamily="34" charset="0"/>
            </a:endParaRPr>
          </a:p>
        </p:txBody>
      </p:sp>
      <p:sp>
        <p:nvSpPr>
          <p:cNvPr id="53" name="Oval 52"/>
          <p:cNvSpPr/>
          <p:nvPr/>
        </p:nvSpPr>
        <p:spPr bwMode="auto">
          <a:xfrm>
            <a:off x="796874" y="1596543"/>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1</a:t>
            </a:r>
            <a:endParaRPr kumimoji="0" lang="en-US" sz="2353"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Rectangle 53"/>
          <p:cNvSpPr/>
          <p:nvPr/>
        </p:nvSpPr>
        <p:spPr bwMode="auto">
          <a:xfrm>
            <a:off x="2885607" y="2859238"/>
            <a:ext cx="4114800" cy="82296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ts val="1780"/>
              </a:lnSpc>
              <a:spcBef>
                <a:spcPts val="300"/>
              </a:spcBef>
              <a:spcAft>
                <a:spcPts val="3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Govern how personal data is used </a:t>
            </a:r>
            <a:br>
              <a:rPr kumimoji="0" lang="en-US" sz="14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and accessed</a:t>
            </a:r>
          </a:p>
        </p:txBody>
      </p:sp>
      <p:sp>
        <p:nvSpPr>
          <p:cNvPr id="56" name="Title 1"/>
          <p:cNvSpPr txBox="1">
            <a:spLocks/>
          </p:cNvSpPr>
          <p:nvPr/>
        </p:nvSpPr>
        <p:spPr>
          <a:xfrm>
            <a:off x="1043658" y="2859238"/>
            <a:ext cx="1884786" cy="822960"/>
          </a:xfrm>
          <a:prstGeom prst="rect">
            <a:avLst/>
          </a:prstGeom>
          <a:solidFill>
            <a:schemeClr val="bg1"/>
          </a:solidFill>
          <a:ln>
            <a:solidFill>
              <a:schemeClr val="accent1"/>
            </a:solidFill>
          </a:ln>
        </p:spPr>
        <p:txBody>
          <a:bodyPr vert="horz" wrap="square" lIns="365760" tIns="91440" rIns="146304" bIns="9144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100" normalizeH="0" baseline="0" noProof="0" dirty="0">
                <a:ln w="3175">
                  <a:noFill/>
                </a:ln>
                <a:solidFill>
                  <a:srgbClr val="0078D7"/>
                </a:solidFill>
                <a:effectLst/>
                <a:uLnTx/>
                <a:uFillTx/>
                <a:latin typeface="Segoe UI Light"/>
                <a:ea typeface="+mn-ea"/>
                <a:cs typeface="Segoe UI" pitchFamily="34" charset="0"/>
              </a:rPr>
              <a:t>Manage</a:t>
            </a:r>
          </a:p>
        </p:txBody>
      </p:sp>
      <p:sp>
        <p:nvSpPr>
          <p:cNvPr id="57" name="Oval 56"/>
          <p:cNvSpPr/>
          <p:nvPr/>
        </p:nvSpPr>
        <p:spPr bwMode="auto">
          <a:xfrm>
            <a:off x="796874" y="302393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rPr>
              <a:t>2</a:t>
            </a:r>
            <a:endParaRPr kumimoji="0" lang="en-US" sz="2353"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8" name="Rectangle 57"/>
          <p:cNvSpPr/>
          <p:nvPr/>
        </p:nvSpPr>
        <p:spPr bwMode="auto">
          <a:xfrm>
            <a:off x="2885607" y="4283188"/>
            <a:ext cx="4114800" cy="82296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ts val="1780"/>
              </a:lnSpc>
              <a:spcBef>
                <a:spcPts val="300"/>
              </a:spcBef>
              <a:spcAft>
                <a:spcPts val="3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Establish security controls to prevent, detect, and respond to vulnerabilities &amp; data breaches</a:t>
            </a:r>
          </a:p>
        </p:txBody>
      </p:sp>
      <p:sp>
        <p:nvSpPr>
          <p:cNvPr id="60" name="Title 1"/>
          <p:cNvSpPr txBox="1">
            <a:spLocks/>
          </p:cNvSpPr>
          <p:nvPr/>
        </p:nvSpPr>
        <p:spPr>
          <a:xfrm>
            <a:off x="1043658" y="4283188"/>
            <a:ext cx="1884786" cy="822960"/>
          </a:xfrm>
          <a:prstGeom prst="rect">
            <a:avLst/>
          </a:prstGeom>
          <a:solidFill>
            <a:schemeClr val="bg1"/>
          </a:solidFill>
          <a:ln>
            <a:solidFill>
              <a:schemeClr val="accent1"/>
            </a:solidFill>
          </a:ln>
        </p:spPr>
        <p:txBody>
          <a:bodyPr vert="horz" wrap="square" lIns="365760" tIns="91440" rIns="146304" bIns="9144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100" normalizeH="0" baseline="0" noProof="0">
                <a:ln w="3175">
                  <a:noFill/>
                </a:ln>
                <a:solidFill>
                  <a:srgbClr val="0078D7"/>
                </a:solidFill>
                <a:effectLst/>
                <a:uLnTx/>
                <a:uFillTx/>
                <a:latin typeface="Segoe UI Light"/>
                <a:ea typeface="+mn-ea"/>
                <a:cs typeface="Segoe UI" pitchFamily="34" charset="0"/>
              </a:rPr>
              <a:t>Protect</a:t>
            </a:r>
          </a:p>
        </p:txBody>
      </p:sp>
      <p:sp>
        <p:nvSpPr>
          <p:cNvPr id="61" name="Oval 60"/>
          <p:cNvSpPr/>
          <p:nvPr/>
        </p:nvSpPr>
        <p:spPr bwMode="auto">
          <a:xfrm>
            <a:off x="796874" y="444788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rPr>
              <a:t>3</a:t>
            </a:r>
            <a:endParaRPr kumimoji="0" lang="en-US" sz="2353"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2" name="Rectangle 61"/>
          <p:cNvSpPr/>
          <p:nvPr/>
        </p:nvSpPr>
        <p:spPr bwMode="auto">
          <a:xfrm>
            <a:off x="2885607" y="5707139"/>
            <a:ext cx="4114800" cy="824722"/>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Keep required documentation, manage data requests and breach notifications</a:t>
            </a:r>
          </a:p>
        </p:txBody>
      </p:sp>
      <p:sp>
        <p:nvSpPr>
          <p:cNvPr id="65" name="Title 1"/>
          <p:cNvSpPr txBox="1">
            <a:spLocks/>
          </p:cNvSpPr>
          <p:nvPr/>
        </p:nvSpPr>
        <p:spPr>
          <a:xfrm>
            <a:off x="1043658" y="5707139"/>
            <a:ext cx="1884786" cy="822960"/>
          </a:xfrm>
          <a:prstGeom prst="rect">
            <a:avLst/>
          </a:prstGeom>
          <a:solidFill>
            <a:schemeClr val="bg1"/>
          </a:solidFill>
          <a:ln>
            <a:solidFill>
              <a:schemeClr val="accent1"/>
            </a:solidFill>
          </a:ln>
        </p:spPr>
        <p:txBody>
          <a:bodyPr vert="horz" wrap="square" lIns="365760" tIns="91440" rIns="146304" bIns="9144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100" normalizeH="0" baseline="0" noProof="0">
                <a:ln w="3175">
                  <a:noFill/>
                </a:ln>
                <a:solidFill>
                  <a:srgbClr val="0078D7"/>
                </a:solidFill>
                <a:effectLst/>
                <a:uLnTx/>
                <a:uFillTx/>
                <a:latin typeface="Segoe UI Light"/>
                <a:ea typeface="+mn-ea"/>
                <a:cs typeface="Segoe UI" pitchFamily="34" charset="0"/>
              </a:rPr>
              <a:t>Report</a:t>
            </a:r>
          </a:p>
        </p:txBody>
      </p:sp>
      <p:sp>
        <p:nvSpPr>
          <p:cNvPr id="66" name="Oval 65"/>
          <p:cNvSpPr/>
          <p:nvPr/>
        </p:nvSpPr>
        <p:spPr bwMode="auto">
          <a:xfrm>
            <a:off x="796874" y="5872717"/>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rPr>
              <a:t>4</a:t>
            </a:r>
            <a:endParaRPr kumimoji="0" lang="en-US" sz="2353"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4" name="Straight Arrow Connector 3"/>
          <p:cNvCxnSpPr/>
          <p:nvPr/>
        </p:nvCxnSpPr>
        <p:spPr>
          <a:xfrm>
            <a:off x="1873771" y="2254806"/>
            <a:ext cx="0" cy="58461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873771" y="3698571"/>
            <a:ext cx="0" cy="58461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771" y="5120955"/>
            <a:ext cx="0" cy="58461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0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440414" y="95743"/>
            <a:ext cx="11544216" cy="6617766"/>
            <a:chOff x="440414" y="95743"/>
            <a:chExt cx="11544216" cy="6617766"/>
          </a:xfrm>
        </p:grpSpPr>
        <p:cxnSp>
          <p:nvCxnSpPr>
            <p:cNvPr id="151" name="Sensor Cloud line"/>
            <p:cNvCxnSpPr>
              <a:cxnSpLocks/>
            </p:cNvCxnSpPr>
            <p:nvPr/>
          </p:nvCxnSpPr>
          <p:spPr>
            <a:xfrm>
              <a:off x="6404414" y="586985"/>
              <a:ext cx="1469831" cy="51762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Mobile node 1 line"/>
            <p:cNvCxnSpPr>
              <a:cxnSpLocks/>
            </p:cNvCxnSpPr>
            <p:nvPr/>
          </p:nvCxnSpPr>
          <p:spPr>
            <a:xfrm>
              <a:off x="11113021" y="2844515"/>
              <a:ext cx="89075" cy="67677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Mobile node 1 line"/>
            <p:cNvCxnSpPr>
              <a:cxnSpLocks/>
              <a:endCxn id="160" idx="5"/>
            </p:cNvCxnSpPr>
            <p:nvPr/>
          </p:nvCxnSpPr>
          <p:spPr>
            <a:xfrm flipH="1" flipV="1">
              <a:off x="5834624" y="1460367"/>
              <a:ext cx="390501" cy="33865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Equipment Vehicles line"/>
            <p:cNvCxnSpPr>
              <a:cxnSpLocks/>
            </p:cNvCxnSpPr>
            <p:nvPr/>
          </p:nvCxnSpPr>
          <p:spPr>
            <a:xfrm flipH="1" flipV="1">
              <a:off x="10772440" y="5790619"/>
              <a:ext cx="15082" cy="580728"/>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Equipment Vehicles line"/>
            <p:cNvCxnSpPr>
              <a:cxnSpLocks/>
            </p:cNvCxnSpPr>
            <p:nvPr/>
          </p:nvCxnSpPr>
          <p:spPr>
            <a:xfrm flipH="1" flipV="1">
              <a:off x="11015976" y="5428523"/>
              <a:ext cx="627279" cy="15328"/>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Equipment Vehicles line"/>
            <p:cNvCxnSpPr>
              <a:cxnSpLocks/>
            </p:cNvCxnSpPr>
            <p:nvPr/>
          </p:nvCxnSpPr>
          <p:spPr>
            <a:xfrm flipH="1" flipV="1">
              <a:off x="9474493" y="4457434"/>
              <a:ext cx="868109" cy="64196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Equipment Vehicles line"/>
            <p:cNvCxnSpPr>
              <a:cxnSpLocks/>
            </p:cNvCxnSpPr>
            <p:nvPr/>
          </p:nvCxnSpPr>
          <p:spPr>
            <a:xfrm flipH="1">
              <a:off x="9607817" y="5401939"/>
              <a:ext cx="670925" cy="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Equipment Vehicles line"/>
            <p:cNvCxnSpPr>
              <a:cxnSpLocks/>
              <a:endCxn id="143" idx="7"/>
            </p:cNvCxnSpPr>
            <p:nvPr/>
          </p:nvCxnSpPr>
          <p:spPr>
            <a:xfrm flipH="1">
              <a:off x="663057" y="5090264"/>
              <a:ext cx="367205" cy="39133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Equipment Vehicles line"/>
            <p:cNvCxnSpPr>
              <a:cxnSpLocks/>
            </p:cNvCxnSpPr>
            <p:nvPr/>
          </p:nvCxnSpPr>
          <p:spPr>
            <a:xfrm flipH="1" flipV="1">
              <a:off x="6488305" y="4853043"/>
              <a:ext cx="401495" cy="49626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Equipment Vehicles line"/>
            <p:cNvCxnSpPr>
              <a:cxnSpLocks/>
            </p:cNvCxnSpPr>
            <p:nvPr/>
          </p:nvCxnSpPr>
          <p:spPr>
            <a:xfrm flipH="1" flipV="1">
              <a:off x="2895006" y="4832861"/>
              <a:ext cx="644269" cy="36653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Energy Vehicle line"/>
            <p:cNvCxnSpPr>
              <a:cxnSpLocks/>
            </p:cNvCxnSpPr>
            <p:nvPr/>
          </p:nvCxnSpPr>
          <p:spPr>
            <a:xfrm flipH="1">
              <a:off x="1232190" y="1685497"/>
              <a:ext cx="744369" cy="39891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Energy Vehicle line"/>
            <p:cNvCxnSpPr>
              <a:cxnSpLocks/>
              <a:stCxn id="54" idx="1"/>
            </p:cNvCxnSpPr>
            <p:nvPr/>
          </p:nvCxnSpPr>
          <p:spPr>
            <a:xfrm flipH="1" flipV="1">
              <a:off x="1570010" y="534594"/>
              <a:ext cx="559326" cy="804322"/>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Equipment Vehicles line"/>
            <p:cNvCxnSpPr>
              <a:stCxn id="53" idx="1"/>
            </p:cNvCxnSpPr>
            <p:nvPr/>
          </p:nvCxnSpPr>
          <p:spPr>
            <a:xfrm>
              <a:off x="6882629" y="5449295"/>
              <a:ext cx="1060602" cy="71602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Equipment Vehicles line"/>
            <p:cNvCxnSpPr>
              <a:stCxn id="53" idx="2"/>
            </p:cNvCxnSpPr>
            <p:nvPr/>
          </p:nvCxnSpPr>
          <p:spPr>
            <a:xfrm flipH="1">
              <a:off x="6954233" y="5625565"/>
              <a:ext cx="104667" cy="77577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Mobile node 1 line"/>
            <p:cNvCxnSpPr>
              <a:endCxn id="136" idx="6"/>
            </p:cNvCxnSpPr>
            <p:nvPr/>
          </p:nvCxnSpPr>
          <p:spPr>
            <a:xfrm flipH="1" flipV="1">
              <a:off x="7177339" y="2031500"/>
              <a:ext cx="3511478" cy="16461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Equipment Vehicles line"/>
            <p:cNvCxnSpPr/>
            <p:nvPr/>
          </p:nvCxnSpPr>
          <p:spPr>
            <a:xfrm flipH="1">
              <a:off x="5859803" y="5618747"/>
              <a:ext cx="1385293" cy="839646"/>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Equipment Vehicles line"/>
            <p:cNvCxnSpPr>
              <a:cxnSpLocks/>
            </p:cNvCxnSpPr>
            <p:nvPr/>
          </p:nvCxnSpPr>
          <p:spPr>
            <a:xfrm flipH="1">
              <a:off x="1311769" y="4604179"/>
              <a:ext cx="1302741" cy="24886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Equipment Vehicles line"/>
            <p:cNvCxnSpPr>
              <a:cxnSpLocks/>
            </p:cNvCxnSpPr>
            <p:nvPr/>
          </p:nvCxnSpPr>
          <p:spPr>
            <a:xfrm flipH="1" flipV="1">
              <a:off x="2614510" y="5090264"/>
              <a:ext cx="93880" cy="70627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Equipment Vehicles line"/>
            <p:cNvCxnSpPr/>
            <p:nvPr/>
          </p:nvCxnSpPr>
          <p:spPr>
            <a:xfrm flipH="1">
              <a:off x="2328222" y="488633"/>
              <a:ext cx="155623" cy="93773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Equipment Vehicles line"/>
            <p:cNvCxnSpPr/>
            <p:nvPr/>
          </p:nvCxnSpPr>
          <p:spPr>
            <a:xfrm>
              <a:off x="882659" y="1218691"/>
              <a:ext cx="1422746" cy="26084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Mobile node 1 line"/>
            <p:cNvCxnSpPr>
              <a:cxnSpLocks/>
            </p:cNvCxnSpPr>
            <p:nvPr/>
          </p:nvCxnSpPr>
          <p:spPr>
            <a:xfrm flipH="1">
              <a:off x="9577779" y="5582600"/>
              <a:ext cx="788973" cy="55783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Mobile node 1 line"/>
            <p:cNvCxnSpPr>
              <a:cxnSpLocks/>
              <a:stCxn id="173" idx="1"/>
            </p:cNvCxnSpPr>
            <p:nvPr/>
          </p:nvCxnSpPr>
          <p:spPr>
            <a:xfrm flipH="1" flipV="1">
              <a:off x="10464327" y="5099401"/>
              <a:ext cx="853464" cy="93271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Mobile node 1 line"/>
            <p:cNvCxnSpPr/>
            <p:nvPr/>
          </p:nvCxnSpPr>
          <p:spPr>
            <a:xfrm flipH="1">
              <a:off x="10920334" y="4886398"/>
              <a:ext cx="532086" cy="33181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Cloud Mobile line"/>
            <p:cNvCxnSpPr/>
            <p:nvPr/>
          </p:nvCxnSpPr>
          <p:spPr>
            <a:xfrm>
              <a:off x="6631954" y="2046529"/>
              <a:ext cx="670174" cy="201588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ensor Cloud line"/>
            <p:cNvCxnSpPr/>
            <p:nvPr/>
          </p:nvCxnSpPr>
          <p:spPr>
            <a:xfrm flipV="1">
              <a:off x="6696933" y="1046802"/>
              <a:ext cx="1217532" cy="970012"/>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Citizien Mobile line"/>
            <p:cNvCxnSpPr/>
            <p:nvPr/>
          </p:nvCxnSpPr>
          <p:spPr>
            <a:xfrm flipH="1" flipV="1">
              <a:off x="7549579" y="4239830"/>
              <a:ext cx="2793023" cy="91830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ensor Citizen line"/>
            <p:cNvCxnSpPr/>
            <p:nvPr/>
          </p:nvCxnSpPr>
          <p:spPr>
            <a:xfrm flipH="1" flipV="1">
              <a:off x="7942691" y="1272912"/>
              <a:ext cx="2438219" cy="3877559"/>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upply Mobile line"/>
            <p:cNvCxnSpPr/>
            <p:nvPr/>
          </p:nvCxnSpPr>
          <p:spPr>
            <a:xfrm flipV="1">
              <a:off x="7081537" y="4309863"/>
              <a:ext cx="248604" cy="138290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Mobile On-premise line"/>
            <p:cNvCxnSpPr/>
            <p:nvPr/>
          </p:nvCxnSpPr>
          <p:spPr>
            <a:xfrm flipV="1">
              <a:off x="7521566" y="2944032"/>
              <a:ext cx="2350293" cy="114172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Market Mobile line"/>
            <p:cNvCxnSpPr/>
            <p:nvPr/>
          </p:nvCxnSpPr>
          <p:spPr>
            <a:xfrm flipH="1">
              <a:off x="5441580" y="4190028"/>
              <a:ext cx="1841874" cy="43498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Market Supply line"/>
            <p:cNvCxnSpPr/>
            <p:nvPr/>
          </p:nvCxnSpPr>
          <p:spPr>
            <a:xfrm flipH="1" flipV="1">
              <a:off x="5353650" y="4744068"/>
              <a:ext cx="1655895" cy="100225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Equipment Facotry line"/>
            <p:cNvCxnSpPr/>
            <p:nvPr/>
          </p:nvCxnSpPr>
          <p:spPr>
            <a:xfrm flipH="1" flipV="1">
              <a:off x="1493471" y="2849648"/>
              <a:ext cx="990374" cy="195978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Equipment Vehicles line"/>
            <p:cNvCxnSpPr/>
            <p:nvPr/>
          </p:nvCxnSpPr>
          <p:spPr>
            <a:xfrm flipV="1">
              <a:off x="1493470" y="1542361"/>
              <a:ext cx="724610" cy="1314756"/>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City Vehicle line"/>
            <p:cNvCxnSpPr>
              <a:cxnSpLocks/>
            </p:cNvCxnSpPr>
            <p:nvPr/>
          </p:nvCxnSpPr>
          <p:spPr>
            <a:xfrm flipV="1">
              <a:off x="2412306" y="992489"/>
              <a:ext cx="1834798" cy="52746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Energy Vehicle line"/>
            <p:cNvCxnSpPr/>
            <p:nvPr/>
          </p:nvCxnSpPr>
          <p:spPr>
            <a:xfrm flipH="1" flipV="1">
              <a:off x="2180733" y="1542361"/>
              <a:ext cx="1919839" cy="298808"/>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Facotory Market line"/>
            <p:cNvCxnSpPr>
              <a:cxnSpLocks/>
              <a:endCxn id="111" idx="2"/>
            </p:cNvCxnSpPr>
            <p:nvPr/>
          </p:nvCxnSpPr>
          <p:spPr>
            <a:xfrm>
              <a:off x="2595898" y="4678706"/>
              <a:ext cx="2628155" cy="9237"/>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upply node 2 line"/>
            <p:cNvCxnSpPr/>
            <p:nvPr/>
          </p:nvCxnSpPr>
          <p:spPr>
            <a:xfrm flipV="1">
              <a:off x="7082253" y="5199391"/>
              <a:ext cx="1070902" cy="50245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Mobile node 1 line"/>
            <p:cNvCxnSpPr>
              <a:cxnSpLocks/>
            </p:cNvCxnSpPr>
            <p:nvPr/>
          </p:nvCxnSpPr>
          <p:spPr>
            <a:xfrm>
              <a:off x="6772977" y="2146945"/>
              <a:ext cx="1019806" cy="682427"/>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4" name="Supply node 2"/>
            <p:cNvSpPr/>
            <p:nvPr/>
          </p:nvSpPr>
          <p:spPr bwMode="auto">
            <a:xfrm>
              <a:off x="8005860" y="509026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386" name="Energy node 1"/>
            <p:cNvSpPr/>
            <p:nvPr/>
          </p:nvSpPr>
          <p:spPr bwMode="auto">
            <a:xfrm>
              <a:off x="4062427" y="1760733"/>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398" name="Supply"/>
            <p:cNvSpPr/>
            <p:nvPr/>
          </p:nvSpPr>
          <p:spPr bwMode="auto">
            <a:xfrm>
              <a:off x="7082623" y="3825080"/>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00" name="Sensor circle"/>
            <p:cNvSpPr/>
            <p:nvPr/>
          </p:nvSpPr>
          <p:spPr bwMode="auto">
            <a:xfrm>
              <a:off x="7519771" y="812662"/>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36" name="Equipment circle"/>
            <p:cNvSpPr/>
            <p:nvPr/>
          </p:nvSpPr>
          <p:spPr bwMode="auto">
            <a:xfrm>
              <a:off x="1172844" y="2530306"/>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39" name="Citizen circle"/>
            <p:cNvSpPr/>
            <p:nvPr/>
          </p:nvSpPr>
          <p:spPr bwMode="auto">
            <a:xfrm>
              <a:off x="5572366" y="6077985"/>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0" name="Supply node 2"/>
            <p:cNvSpPr/>
            <p:nvPr/>
          </p:nvSpPr>
          <p:spPr bwMode="auto">
            <a:xfrm>
              <a:off x="7874245" y="608944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1" name="Supply node 2"/>
            <p:cNvSpPr/>
            <p:nvPr/>
          </p:nvSpPr>
          <p:spPr bwMode="auto">
            <a:xfrm>
              <a:off x="6832852" y="6415057"/>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2" name="Supply node 2"/>
            <p:cNvSpPr/>
            <p:nvPr/>
          </p:nvSpPr>
          <p:spPr bwMode="auto">
            <a:xfrm>
              <a:off x="6404414" y="4739672"/>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3" name="Supply node 2"/>
            <p:cNvSpPr/>
            <p:nvPr/>
          </p:nvSpPr>
          <p:spPr bwMode="auto">
            <a:xfrm>
              <a:off x="440414" y="5443400"/>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4" name="Citizen circle"/>
            <p:cNvSpPr/>
            <p:nvPr/>
          </p:nvSpPr>
          <p:spPr bwMode="auto">
            <a:xfrm>
              <a:off x="786342" y="4604179"/>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5" name="Citizen circle"/>
            <p:cNvSpPr/>
            <p:nvPr/>
          </p:nvSpPr>
          <p:spPr bwMode="auto">
            <a:xfrm>
              <a:off x="2428809" y="5504911"/>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6" name="Supply node 2"/>
            <p:cNvSpPr/>
            <p:nvPr/>
          </p:nvSpPr>
          <p:spPr bwMode="auto">
            <a:xfrm>
              <a:off x="3411958" y="509026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7" name="Supply node 2"/>
            <p:cNvSpPr/>
            <p:nvPr/>
          </p:nvSpPr>
          <p:spPr bwMode="auto">
            <a:xfrm>
              <a:off x="1478022" y="5678203"/>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9" name="Equipment circle"/>
            <p:cNvSpPr/>
            <p:nvPr/>
          </p:nvSpPr>
          <p:spPr bwMode="auto">
            <a:xfrm>
              <a:off x="4062427" y="631327"/>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cxnSp>
          <p:nvCxnSpPr>
            <p:cNvPr id="152" name="City Vehicle line"/>
            <p:cNvCxnSpPr>
              <a:cxnSpLocks/>
            </p:cNvCxnSpPr>
            <p:nvPr/>
          </p:nvCxnSpPr>
          <p:spPr>
            <a:xfrm>
              <a:off x="4482962" y="1009658"/>
              <a:ext cx="3235185" cy="94948"/>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Equipment circle"/>
            <p:cNvSpPr/>
            <p:nvPr/>
          </p:nvSpPr>
          <p:spPr bwMode="auto">
            <a:xfrm>
              <a:off x="588213" y="902327"/>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55" name="Equipment circle"/>
            <p:cNvSpPr/>
            <p:nvPr/>
          </p:nvSpPr>
          <p:spPr bwMode="auto">
            <a:xfrm>
              <a:off x="2198611" y="95743"/>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56" name="Energy node 1"/>
            <p:cNvSpPr/>
            <p:nvPr/>
          </p:nvSpPr>
          <p:spPr bwMode="auto">
            <a:xfrm>
              <a:off x="1431423" y="400137"/>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57" name="Energy node 1"/>
            <p:cNvSpPr/>
            <p:nvPr/>
          </p:nvSpPr>
          <p:spPr bwMode="auto">
            <a:xfrm>
              <a:off x="1143668" y="193786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58" name="Sensor circle"/>
            <p:cNvSpPr/>
            <p:nvPr/>
          </p:nvSpPr>
          <p:spPr bwMode="auto">
            <a:xfrm>
              <a:off x="6100554" y="243174"/>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0" name="Mobile node 1"/>
            <p:cNvSpPr/>
            <p:nvPr/>
          </p:nvSpPr>
          <p:spPr bwMode="auto">
            <a:xfrm>
              <a:off x="5611981" y="123772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1" name="Mobile node 1"/>
            <p:cNvSpPr/>
            <p:nvPr/>
          </p:nvSpPr>
          <p:spPr bwMode="auto">
            <a:xfrm>
              <a:off x="8914089" y="472675"/>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cxnSp>
          <p:nvCxnSpPr>
            <p:cNvPr id="162" name="Sensor Cloud line"/>
            <p:cNvCxnSpPr>
              <a:cxnSpLocks/>
            </p:cNvCxnSpPr>
            <p:nvPr/>
          </p:nvCxnSpPr>
          <p:spPr>
            <a:xfrm flipV="1">
              <a:off x="7760601" y="580887"/>
              <a:ext cx="1283909" cy="659196"/>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2" name="Supply"/>
            <p:cNvSpPr/>
            <p:nvPr/>
          </p:nvSpPr>
          <p:spPr bwMode="auto">
            <a:xfrm>
              <a:off x="11349106" y="4430904"/>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73" name="Supply"/>
            <p:cNvSpPr/>
            <p:nvPr/>
          </p:nvSpPr>
          <p:spPr bwMode="auto">
            <a:xfrm>
              <a:off x="11224721" y="5939045"/>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74" name="Supply"/>
            <p:cNvSpPr/>
            <p:nvPr/>
          </p:nvSpPr>
          <p:spPr bwMode="auto">
            <a:xfrm>
              <a:off x="9228348" y="5804318"/>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75" name="Mobile node 1"/>
            <p:cNvSpPr/>
            <p:nvPr/>
          </p:nvSpPr>
          <p:spPr bwMode="auto">
            <a:xfrm>
              <a:off x="9338397" y="4327013"/>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76" name="Mobile node 1"/>
            <p:cNvSpPr/>
            <p:nvPr/>
          </p:nvSpPr>
          <p:spPr bwMode="auto">
            <a:xfrm>
              <a:off x="9510918" y="5257707"/>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77" name="Mobile node 1"/>
            <p:cNvSpPr/>
            <p:nvPr/>
          </p:nvSpPr>
          <p:spPr bwMode="auto">
            <a:xfrm>
              <a:off x="11544498" y="5358583"/>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78" name="Mobile node 1"/>
            <p:cNvSpPr/>
            <p:nvPr/>
          </p:nvSpPr>
          <p:spPr bwMode="auto">
            <a:xfrm>
              <a:off x="10657100" y="6240925"/>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12" name="Picture 11"/>
            <p:cNvPicPr>
              <a:picLocks noChangeAspect="1"/>
            </p:cNvPicPr>
            <p:nvPr/>
          </p:nvPicPr>
          <p:blipFill>
            <a:blip r:embed="rId3"/>
            <a:stretch>
              <a:fillRect/>
            </a:stretch>
          </p:blipFill>
          <p:spPr>
            <a:xfrm>
              <a:off x="7623311" y="925880"/>
              <a:ext cx="430503" cy="405761"/>
            </a:xfrm>
            <a:prstGeom prst="rect">
              <a:avLst/>
            </a:prstGeom>
          </p:spPr>
        </p:pic>
        <p:pic>
          <p:nvPicPr>
            <p:cNvPr id="17" name="Picture 16"/>
            <p:cNvPicPr>
              <a:picLocks noChangeAspect="1"/>
            </p:cNvPicPr>
            <p:nvPr/>
          </p:nvPicPr>
          <p:blipFill>
            <a:blip r:embed="rId4"/>
            <a:stretch>
              <a:fillRect/>
            </a:stretch>
          </p:blipFill>
          <p:spPr>
            <a:xfrm>
              <a:off x="6240430" y="407965"/>
              <a:ext cx="373906" cy="307138"/>
            </a:xfrm>
            <a:prstGeom prst="rect">
              <a:avLst/>
            </a:prstGeom>
          </p:spPr>
        </p:pic>
        <p:sp>
          <p:nvSpPr>
            <p:cNvPr id="111" name="Supply node 2"/>
            <p:cNvSpPr/>
            <p:nvPr/>
          </p:nvSpPr>
          <p:spPr bwMode="auto">
            <a:xfrm>
              <a:off x="5224053" y="4557522"/>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39" name="Picture 38"/>
            <p:cNvPicPr>
              <a:picLocks noChangeAspect="1"/>
            </p:cNvPicPr>
            <p:nvPr/>
          </p:nvPicPr>
          <p:blipFill>
            <a:blip r:embed="rId5"/>
            <a:stretch>
              <a:fillRect/>
            </a:stretch>
          </p:blipFill>
          <p:spPr>
            <a:xfrm>
              <a:off x="2574590" y="5691158"/>
              <a:ext cx="343963" cy="263031"/>
            </a:xfrm>
            <a:prstGeom prst="rect">
              <a:avLst/>
            </a:prstGeom>
          </p:spPr>
        </p:pic>
        <p:pic>
          <p:nvPicPr>
            <p:cNvPr id="40" name="Picture 39"/>
            <p:cNvPicPr>
              <a:picLocks noChangeAspect="1"/>
            </p:cNvPicPr>
            <p:nvPr/>
          </p:nvPicPr>
          <p:blipFill>
            <a:blip r:embed="rId6"/>
            <a:stretch>
              <a:fillRect/>
            </a:stretch>
          </p:blipFill>
          <p:spPr>
            <a:xfrm>
              <a:off x="986590" y="4809324"/>
              <a:ext cx="235028" cy="225234"/>
            </a:xfrm>
            <a:prstGeom prst="rect">
              <a:avLst/>
            </a:prstGeom>
          </p:spPr>
        </p:pic>
        <p:pic>
          <p:nvPicPr>
            <p:cNvPr id="47" name="Picture 46"/>
            <p:cNvPicPr>
              <a:picLocks noChangeAspect="1"/>
            </p:cNvPicPr>
            <p:nvPr/>
          </p:nvPicPr>
          <p:blipFill>
            <a:blip r:embed="rId7"/>
            <a:stretch>
              <a:fillRect/>
            </a:stretch>
          </p:blipFill>
          <p:spPr>
            <a:xfrm>
              <a:off x="4206043" y="800973"/>
              <a:ext cx="387795" cy="296232"/>
            </a:xfrm>
            <a:prstGeom prst="rect">
              <a:avLst/>
            </a:prstGeom>
          </p:spPr>
        </p:pic>
        <p:pic>
          <p:nvPicPr>
            <p:cNvPr id="48" name="Picture 47"/>
            <p:cNvPicPr>
              <a:picLocks noChangeAspect="1"/>
            </p:cNvPicPr>
            <p:nvPr/>
          </p:nvPicPr>
          <p:blipFill>
            <a:blip r:embed="rId8"/>
            <a:stretch>
              <a:fillRect/>
            </a:stretch>
          </p:blipFill>
          <p:spPr>
            <a:xfrm>
              <a:off x="2382488" y="283702"/>
              <a:ext cx="315636" cy="250890"/>
            </a:xfrm>
            <a:prstGeom prst="rect">
              <a:avLst/>
            </a:prstGeom>
          </p:spPr>
        </p:pic>
        <p:pic>
          <p:nvPicPr>
            <p:cNvPr id="49" name="Picture 48"/>
            <p:cNvPicPr>
              <a:picLocks noChangeAspect="1"/>
            </p:cNvPicPr>
            <p:nvPr/>
          </p:nvPicPr>
          <p:blipFill>
            <a:blip r:embed="rId9"/>
            <a:stretch>
              <a:fillRect/>
            </a:stretch>
          </p:blipFill>
          <p:spPr>
            <a:xfrm>
              <a:off x="760122" y="1097331"/>
              <a:ext cx="283263" cy="242796"/>
            </a:xfrm>
            <a:prstGeom prst="rect">
              <a:avLst/>
            </a:prstGeom>
          </p:spPr>
        </p:pic>
        <p:pic>
          <p:nvPicPr>
            <p:cNvPr id="50" name="Picture 49"/>
            <p:cNvPicPr>
              <a:picLocks noChangeAspect="1"/>
            </p:cNvPicPr>
            <p:nvPr/>
          </p:nvPicPr>
          <p:blipFill>
            <a:blip r:embed="rId10"/>
            <a:stretch>
              <a:fillRect/>
            </a:stretch>
          </p:blipFill>
          <p:spPr>
            <a:xfrm>
              <a:off x="1311769" y="2677060"/>
              <a:ext cx="352541" cy="352541"/>
            </a:xfrm>
            <a:prstGeom prst="rect">
              <a:avLst/>
            </a:prstGeom>
          </p:spPr>
        </p:pic>
        <p:pic>
          <p:nvPicPr>
            <p:cNvPr id="51" name="Picture 50"/>
            <p:cNvPicPr>
              <a:picLocks noChangeAspect="1"/>
            </p:cNvPicPr>
            <p:nvPr/>
          </p:nvPicPr>
          <p:blipFill>
            <a:blip r:embed="rId11"/>
            <a:stretch>
              <a:fillRect/>
            </a:stretch>
          </p:blipFill>
          <p:spPr>
            <a:xfrm>
              <a:off x="7277254" y="4010590"/>
              <a:ext cx="246262" cy="264505"/>
            </a:xfrm>
            <a:prstGeom prst="rect">
              <a:avLst/>
            </a:prstGeom>
          </p:spPr>
        </p:pic>
        <p:pic>
          <p:nvPicPr>
            <p:cNvPr id="52" name="Picture 51"/>
            <p:cNvPicPr>
              <a:picLocks noChangeAspect="1"/>
            </p:cNvPicPr>
            <p:nvPr/>
          </p:nvPicPr>
          <p:blipFill>
            <a:blip r:embed="rId12"/>
            <a:stretch>
              <a:fillRect/>
            </a:stretch>
          </p:blipFill>
          <p:spPr>
            <a:xfrm>
              <a:off x="5731178" y="6233341"/>
              <a:ext cx="317900" cy="324812"/>
            </a:xfrm>
            <a:prstGeom prst="rect">
              <a:avLst/>
            </a:prstGeom>
          </p:spPr>
        </p:pic>
        <p:cxnSp>
          <p:nvCxnSpPr>
            <p:cNvPr id="183" name="Energy Vehicle line"/>
            <p:cNvCxnSpPr>
              <a:cxnSpLocks/>
            </p:cNvCxnSpPr>
            <p:nvPr/>
          </p:nvCxnSpPr>
          <p:spPr>
            <a:xfrm flipH="1">
              <a:off x="1616275" y="5066428"/>
              <a:ext cx="601805" cy="72419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upply node 2 line"/>
            <p:cNvCxnSpPr/>
            <p:nvPr/>
          </p:nvCxnSpPr>
          <p:spPr>
            <a:xfrm flipV="1">
              <a:off x="10236989" y="3325541"/>
              <a:ext cx="1070902" cy="50245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Mobile node 1 line"/>
            <p:cNvCxnSpPr/>
            <p:nvPr/>
          </p:nvCxnSpPr>
          <p:spPr>
            <a:xfrm flipH="1" flipV="1">
              <a:off x="9828852" y="2893412"/>
              <a:ext cx="1091482" cy="56182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Mobile node 1 line"/>
            <p:cNvCxnSpPr/>
            <p:nvPr/>
          </p:nvCxnSpPr>
          <p:spPr>
            <a:xfrm flipH="1" flipV="1">
              <a:off x="9515970" y="2016815"/>
              <a:ext cx="333904" cy="91423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Supply"/>
            <p:cNvSpPr/>
            <p:nvPr/>
          </p:nvSpPr>
          <p:spPr bwMode="auto">
            <a:xfrm>
              <a:off x="9123357" y="1409527"/>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5" name="Supply"/>
            <p:cNvSpPr/>
            <p:nvPr/>
          </p:nvSpPr>
          <p:spPr bwMode="auto">
            <a:xfrm>
              <a:off x="10672367" y="1840226"/>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6" name="Supply"/>
            <p:cNvSpPr/>
            <p:nvPr/>
          </p:nvSpPr>
          <p:spPr bwMode="auto">
            <a:xfrm>
              <a:off x="10861232" y="3237485"/>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7" name="Mobile node 1"/>
            <p:cNvSpPr/>
            <p:nvPr/>
          </p:nvSpPr>
          <p:spPr bwMode="auto">
            <a:xfrm>
              <a:off x="10396217" y="1218690"/>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8" name="Mobile node 1"/>
            <p:cNvSpPr/>
            <p:nvPr/>
          </p:nvSpPr>
          <p:spPr bwMode="auto">
            <a:xfrm>
              <a:off x="10982600" y="271409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9" name="Mobile node 1"/>
            <p:cNvSpPr/>
            <p:nvPr/>
          </p:nvSpPr>
          <p:spPr bwMode="auto">
            <a:xfrm>
              <a:off x="10106462" y="3718726"/>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70" name="Mobile node 1"/>
            <p:cNvSpPr/>
            <p:nvPr/>
          </p:nvSpPr>
          <p:spPr bwMode="auto">
            <a:xfrm>
              <a:off x="8510213" y="1640527"/>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4" name="Picture 3"/>
            <p:cNvPicPr>
              <a:picLocks noChangeAspect="1"/>
            </p:cNvPicPr>
            <p:nvPr/>
          </p:nvPicPr>
          <p:blipFill>
            <a:blip r:embed="rId13"/>
            <a:stretch>
              <a:fillRect/>
            </a:stretch>
          </p:blipFill>
          <p:spPr>
            <a:xfrm>
              <a:off x="11509866" y="4573889"/>
              <a:ext cx="314005" cy="349554"/>
            </a:xfrm>
            <a:prstGeom prst="rect">
              <a:avLst/>
            </a:prstGeom>
          </p:spPr>
        </p:pic>
        <p:pic>
          <p:nvPicPr>
            <p:cNvPr id="6" name="Picture 5"/>
            <p:cNvPicPr>
              <a:picLocks noChangeAspect="1"/>
            </p:cNvPicPr>
            <p:nvPr/>
          </p:nvPicPr>
          <p:blipFill>
            <a:blip r:embed="rId14"/>
            <a:stretch>
              <a:fillRect/>
            </a:stretch>
          </p:blipFill>
          <p:spPr>
            <a:xfrm>
              <a:off x="9408526" y="5948076"/>
              <a:ext cx="275169" cy="348008"/>
            </a:xfrm>
            <a:prstGeom prst="rect">
              <a:avLst/>
            </a:prstGeom>
          </p:spPr>
        </p:pic>
        <p:pic>
          <p:nvPicPr>
            <p:cNvPr id="8" name="Picture 7"/>
            <p:cNvPicPr>
              <a:picLocks noChangeAspect="1"/>
            </p:cNvPicPr>
            <p:nvPr/>
          </p:nvPicPr>
          <p:blipFill>
            <a:blip r:embed="rId15"/>
            <a:stretch>
              <a:fillRect/>
            </a:stretch>
          </p:blipFill>
          <p:spPr>
            <a:xfrm>
              <a:off x="11429915" y="6096842"/>
              <a:ext cx="225136" cy="319931"/>
            </a:xfrm>
            <a:prstGeom prst="rect">
              <a:avLst/>
            </a:prstGeom>
          </p:spPr>
        </p:pic>
        <p:cxnSp>
          <p:nvCxnSpPr>
            <p:cNvPr id="192" name="Supply node 2 line"/>
            <p:cNvCxnSpPr>
              <a:cxnSpLocks/>
            </p:cNvCxnSpPr>
            <p:nvPr/>
          </p:nvCxnSpPr>
          <p:spPr>
            <a:xfrm flipH="1">
              <a:off x="9607817" y="1338915"/>
              <a:ext cx="893894" cy="313807"/>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upply node 2 line"/>
            <p:cNvCxnSpPr>
              <a:cxnSpLocks/>
            </p:cNvCxnSpPr>
            <p:nvPr/>
          </p:nvCxnSpPr>
          <p:spPr>
            <a:xfrm flipH="1">
              <a:off x="8644762" y="1749427"/>
              <a:ext cx="621410" cy="341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6"/>
            <a:stretch>
              <a:fillRect/>
            </a:stretch>
          </p:blipFill>
          <p:spPr>
            <a:xfrm>
              <a:off x="11053282" y="3415501"/>
              <a:ext cx="272227" cy="286942"/>
            </a:xfrm>
            <a:prstGeom prst="rect">
              <a:avLst/>
            </a:prstGeom>
          </p:spPr>
        </p:pic>
        <p:pic>
          <p:nvPicPr>
            <p:cNvPr id="46" name="Picture 45"/>
            <p:cNvPicPr>
              <a:picLocks noChangeAspect="1"/>
            </p:cNvPicPr>
            <p:nvPr/>
          </p:nvPicPr>
          <p:blipFill>
            <a:blip r:embed="rId17"/>
            <a:stretch>
              <a:fillRect/>
            </a:stretch>
          </p:blipFill>
          <p:spPr>
            <a:xfrm>
              <a:off x="9292909" y="1551206"/>
              <a:ext cx="319120" cy="319120"/>
            </a:xfrm>
            <a:prstGeom prst="rect">
              <a:avLst/>
            </a:prstGeom>
          </p:spPr>
        </p:pic>
        <p:pic>
          <p:nvPicPr>
            <p:cNvPr id="45" name="Picture 44"/>
            <p:cNvPicPr>
              <a:picLocks noChangeAspect="1"/>
            </p:cNvPicPr>
            <p:nvPr/>
          </p:nvPicPr>
          <p:blipFill>
            <a:blip r:embed="rId18"/>
            <a:stretch>
              <a:fillRect/>
            </a:stretch>
          </p:blipFill>
          <p:spPr>
            <a:xfrm>
              <a:off x="10820907" y="2038428"/>
              <a:ext cx="338444" cy="286942"/>
            </a:xfrm>
            <a:prstGeom prst="rect">
              <a:avLst/>
            </a:prstGeom>
          </p:spPr>
        </p:pic>
        <p:sp>
          <p:nvSpPr>
            <p:cNvPr id="289" name="Supply"/>
            <p:cNvSpPr/>
            <p:nvPr/>
          </p:nvSpPr>
          <p:spPr bwMode="auto">
            <a:xfrm>
              <a:off x="7499563" y="2538798"/>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14" name="Picture 13"/>
            <p:cNvPicPr>
              <a:picLocks noChangeAspect="1"/>
            </p:cNvPicPr>
            <p:nvPr/>
          </p:nvPicPr>
          <p:blipFill>
            <a:blip r:embed="rId19"/>
            <a:stretch>
              <a:fillRect/>
            </a:stretch>
          </p:blipFill>
          <p:spPr>
            <a:xfrm>
              <a:off x="7639897" y="2722503"/>
              <a:ext cx="354856" cy="268114"/>
            </a:xfrm>
            <a:prstGeom prst="rect">
              <a:avLst/>
            </a:prstGeom>
          </p:spPr>
        </p:pic>
        <p:sp>
          <p:nvSpPr>
            <p:cNvPr id="290" name="Supply node 2"/>
            <p:cNvSpPr/>
            <p:nvPr/>
          </p:nvSpPr>
          <p:spPr bwMode="auto">
            <a:xfrm>
              <a:off x="486611" y="3742588"/>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cxnSp>
          <p:nvCxnSpPr>
            <p:cNvPr id="291" name="Equipment Vehicles line"/>
            <p:cNvCxnSpPr>
              <a:cxnSpLocks/>
            </p:cNvCxnSpPr>
            <p:nvPr/>
          </p:nvCxnSpPr>
          <p:spPr>
            <a:xfrm>
              <a:off x="647957" y="3977469"/>
              <a:ext cx="371724" cy="787242"/>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2442040" y="2988411"/>
            <a:ext cx="4048332" cy="792388"/>
            <a:chOff x="2442040" y="2988411"/>
            <a:chExt cx="4048332" cy="792388"/>
          </a:xfrm>
        </p:grpSpPr>
        <p:sp>
          <p:nvSpPr>
            <p:cNvPr id="470" name="YOUR 2"/>
            <p:cNvSpPr/>
            <p:nvPr/>
          </p:nvSpPr>
          <p:spPr>
            <a:xfrm>
              <a:off x="2442040" y="2988411"/>
              <a:ext cx="4008213" cy="4544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118" normalizeH="0" baseline="0" noProof="0">
                  <a:ln>
                    <a:noFill/>
                  </a:ln>
                  <a:gradFill>
                    <a:gsLst>
                      <a:gs pos="0">
                        <a:srgbClr val="4B4B4B"/>
                      </a:gs>
                      <a:gs pos="100000">
                        <a:srgbClr val="4B4B4B"/>
                      </a:gs>
                    </a:gsLst>
                    <a:lin ang="5400000" scaled="1"/>
                  </a:gradFill>
                  <a:effectLst/>
                  <a:uLnTx/>
                  <a:uFillTx/>
                  <a:latin typeface="Segoe UI Light"/>
                  <a:ea typeface="Segoe UI Black" panose="020B0A02040204020203" pitchFamily="34" charset="0"/>
                  <a:cs typeface="Segoe UI Black" panose="020B0A02040204020203" pitchFamily="34" charset="0"/>
                </a:rPr>
                <a:t>SOLUTIONS TO HELP YOU</a:t>
              </a:r>
              <a:endParaRPr kumimoji="0" lang="en-US" sz="1765" b="0" i="0" u="none" strike="noStrike" kern="1200" cap="none" spc="0" normalizeH="0" baseline="0" noProof="0">
                <a:ln>
                  <a:noFill/>
                </a:ln>
                <a:solidFill>
                  <a:srgbClr val="505050"/>
                </a:solidFill>
                <a:effectLst/>
                <a:uLnTx/>
                <a:uFillTx/>
                <a:latin typeface="Segoe UI Light"/>
                <a:ea typeface="+mn-ea"/>
                <a:cs typeface="+mn-cs"/>
              </a:endParaRPr>
            </a:p>
          </p:txBody>
        </p:sp>
        <p:sp>
          <p:nvSpPr>
            <p:cNvPr id="471" name="IT ENVIRONMENT"/>
            <p:cNvSpPr/>
            <p:nvPr/>
          </p:nvSpPr>
          <p:spPr>
            <a:xfrm>
              <a:off x="2465728" y="3362608"/>
              <a:ext cx="4024644" cy="418191"/>
            </a:xfrm>
            <a:prstGeom prst="rect">
              <a:avLst/>
            </a:prstGeom>
          </p:spPr>
          <p:txBody>
            <a:bodyPr wrap="square">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2353" b="1" i="0" u="none" strike="noStrike" kern="0" cap="none" spc="118" normalizeH="0" baseline="0" noProof="0">
                  <a:ln>
                    <a:noFill/>
                  </a:ln>
                  <a:gradFill>
                    <a:gsLst>
                      <a:gs pos="0">
                        <a:srgbClr val="4B4B4B"/>
                      </a:gs>
                      <a:gs pos="100000">
                        <a:srgbClr val="4B4B4B"/>
                      </a:gs>
                    </a:gsLst>
                    <a:lin ang="5400000" scaled="1"/>
                  </a:gradFill>
                  <a:effectLst/>
                  <a:uLnTx/>
                  <a:uFillTx/>
                  <a:latin typeface="Segoe UI Light"/>
                  <a:ea typeface="Segoe UI Black" panose="020B0A02040204020203" pitchFamily="34" charset="0"/>
                  <a:cs typeface="Segoe UI Black" panose="020B0A02040204020203" pitchFamily="34" charset="0"/>
                </a:rPr>
                <a:t>PREPARE FOR THE GDPR</a:t>
              </a:r>
            </a:p>
          </p:txBody>
        </p:sp>
      </p:grpSp>
      <p:grpSp>
        <p:nvGrpSpPr>
          <p:cNvPr id="9" name="Group 8"/>
          <p:cNvGrpSpPr/>
          <p:nvPr/>
        </p:nvGrpSpPr>
        <p:grpSpPr>
          <a:xfrm>
            <a:off x="6519115" y="5099399"/>
            <a:ext cx="1094570" cy="1079238"/>
            <a:chOff x="6519115" y="5099399"/>
            <a:chExt cx="1094570" cy="1079238"/>
          </a:xfrm>
        </p:grpSpPr>
        <p:sp>
          <p:nvSpPr>
            <p:cNvPr id="138" name="Oval 137"/>
            <p:cNvSpPr/>
            <p:nvPr/>
          </p:nvSpPr>
          <p:spPr bwMode="auto">
            <a:xfrm>
              <a:off x="6519115" y="5099399"/>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Windows Server</a:t>
              </a:r>
            </a:p>
          </p:txBody>
        </p:sp>
        <p:pic>
          <p:nvPicPr>
            <p:cNvPr id="53" name="Picture 52"/>
            <p:cNvPicPr>
              <a:picLocks noChangeAspect="1"/>
            </p:cNvPicPr>
            <p:nvPr/>
          </p:nvPicPr>
          <p:blipFill>
            <a:blip r:embed="rId20"/>
            <a:stretch>
              <a:fillRect/>
            </a:stretch>
          </p:blipFill>
          <p:spPr>
            <a:xfrm>
              <a:off x="6882629" y="5273024"/>
              <a:ext cx="352541" cy="352541"/>
            </a:xfrm>
            <a:prstGeom prst="rect">
              <a:avLst/>
            </a:prstGeom>
          </p:spPr>
        </p:pic>
      </p:grpSp>
      <p:grpSp>
        <p:nvGrpSpPr>
          <p:cNvPr id="7" name="Group 6"/>
          <p:cNvGrpSpPr/>
          <p:nvPr/>
        </p:nvGrpSpPr>
        <p:grpSpPr>
          <a:xfrm>
            <a:off x="1969088" y="4064560"/>
            <a:ext cx="1094570" cy="1079238"/>
            <a:chOff x="1969088" y="4064560"/>
            <a:chExt cx="1094570" cy="1079238"/>
          </a:xfrm>
        </p:grpSpPr>
        <p:sp>
          <p:nvSpPr>
            <p:cNvPr id="135" name="Oval 134"/>
            <p:cNvSpPr/>
            <p:nvPr/>
          </p:nvSpPr>
          <p:spPr bwMode="auto">
            <a:xfrm>
              <a:off x="1969088" y="4064560"/>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Windows</a:t>
              </a:r>
            </a:p>
          </p:txBody>
        </p:sp>
        <p:pic>
          <p:nvPicPr>
            <p:cNvPr id="163" name="Picture 162"/>
            <p:cNvPicPr>
              <a:picLocks noChangeAspect="1"/>
            </p:cNvPicPr>
            <p:nvPr/>
          </p:nvPicPr>
          <p:blipFill>
            <a:blip r:embed="rId20"/>
            <a:stretch>
              <a:fillRect/>
            </a:stretch>
          </p:blipFill>
          <p:spPr>
            <a:xfrm>
              <a:off x="2335800" y="4387131"/>
              <a:ext cx="352541" cy="352541"/>
            </a:xfrm>
            <a:prstGeom prst="rect">
              <a:avLst/>
            </a:prstGeom>
          </p:spPr>
        </p:pic>
      </p:grpSp>
      <p:grpSp>
        <p:nvGrpSpPr>
          <p:cNvPr id="5" name="Group 4"/>
          <p:cNvGrpSpPr/>
          <p:nvPr/>
        </p:nvGrpSpPr>
        <p:grpSpPr>
          <a:xfrm>
            <a:off x="1758120" y="939913"/>
            <a:ext cx="1094570" cy="1079238"/>
            <a:chOff x="1758120" y="939913"/>
            <a:chExt cx="1094570" cy="1079238"/>
          </a:xfrm>
        </p:grpSpPr>
        <p:sp>
          <p:nvSpPr>
            <p:cNvPr id="134" name="Oval 133"/>
            <p:cNvSpPr/>
            <p:nvPr/>
          </p:nvSpPr>
          <p:spPr bwMode="auto">
            <a:xfrm>
              <a:off x="1758120" y="939913"/>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Office</a:t>
              </a:r>
            </a:p>
          </p:txBody>
        </p:sp>
        <p:pic>
          <p:nvPicPr>
            <p:cNvPr id="54" name="Picture 53"/>
            <p:cNvPicPr>
              <a:picLocks noChangeAspect="1"/>
            </p:cNvPicPr>
            <p:nvPr/>
          </p:nvPicPr>
          <p:blipFill>
            <a:blip r:embed="rId21"/>
            <a:stretch>
              <a:fillRect/>
            </a:stretch>
          </p:blipFill>
          <p:spPr>
            <a:xfrm>
              <a:off x="2129336" y="1112702"/>
              <a:ext cx="377023" cy="452427"/>
            </a:xfrm>
            <a:prstGeom prst="rect">
              <a:avLst/>
            </a:prstGeom>
          </p:spPr>
        </p:pic>
      </p:grpSp>
      <p:grpSp>
        <p:nvGrpSpPr>
          <p:cNvPr id="11" name="Group 10"/>
          <p:cNvGrpSpPr/>
          <p:nvPr/>
        </p:nvGrpSpPr>
        <p:grpSpPr>
          <a:xfrm>
            <a:off x="6082769" y="1491881"/>
            <a:ext cx="1094570" cy="1079238"/>
            <a:chOff x="6082769" y="1491881"/>
            <a:chExt cx="1094570" cy="1079238"/>
          </a:xfrm>
        </p:grpSpPr>
        <p:sp>
          <p:nvSpPr>
            <p:cNvPr id="136" name="Oval 135"/>
            <p:cNvSpPr/>
            <p:nvPr/>
          </p:nvSpPr>
          <p:spPr bwMode="auto">
            <a:xfrm>
              <a:off x="6082769" y="1491881"/>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EMS</a:t>
              </a:r>
            </a:p>
          </p:txBody>
        </p:sp>
        <p:pic>
          <p:nvPicPr>
            <p:cNvPr id="57" name="Picture 56"/>
            <p:cNvPicPr>
              <a:picLocks noChangeAspect="1"/>
            </p:cNvPicPr>
            <p:nvPr/>
          </p:nvPicPr>
          <p:blipFill>
            <a:blip r:embed="rId22"/>
            <a:stretch>
              <a:fillRect/>
            </a:stretch>
          </p:blipFill>
          <p:spPr>
            <a:xfrm>
              <a:off x="6381696" y="1685497"/>
              <a:ext cx="486548" cy="418500"/>
            </a:xfrm>
            <a:prstGeom prst="rect">
              <a:avLst/>
            </a:prstGeom>
          </p:spPr>
        </p:pic>
      </p:grpSp>
      <p:grpSp>
        <p:nvGrpSpPr>
          <p:cNvPr id="15" name="Group 14"/>
          <p:cNvGrpSpPr/>
          <p:nvPr/>
        </p:nvGrpSpPr>
        <p:grpSpPr>
          <a:xfrm>
            <a:off x="10125646" y="4772647"/>
            <a:ext cx="1094570" cy="1079238"/>
            <a:chOff x="10125646" y="4772647"/>
            <a:chExt cx="1094570" cy="1079238"/>
          </a:xfrm>
        </p:grpSpPr>
        <p:sp>
          <p:nvSpPr>
            <p:cNvPr id="171" name="Oval 170"/>
            <p:cNvSpPr/>
            <p:nvPr/>
          </p:nvSpPr>
          <p:spPr bwMode="auto">
            <a:xfrm>
              <a:off x="10125646" y="4772647"/>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p>
          </p:txBody>
        </p:sp>
        <p:pic>
          <p:nvPicPr>
            <p:cNvPr id="56" name="Picture 55"/>
            <p:cNvPicPr>
              <a:picLocks noChangeAspect="1"/>
            </p:cNvPicPr>
            <p:nvPr/>
          </p:nvPicPr>
          <p:blipFill>
            <a:blip r:embed="rId23"/>
            <a:stretch>
              <a:fillRect/>
            </a:stretch>
          </p:blipFill>
          <p:spPr>
            <a:xfrm>
              <a:off x="10411835" y="4885055"/>
              <a:ext cx="519545" cy="565727"/>
            </a:xfrm>
            <a:prstGeom prst="rect">
              <a:avLst/>
            </a:prstGeom>
          </p:spPr>
        </p:pic>
      </p:grpSp>
      <p:grpSp>
        <p:nvGrpSpPr>
          <p:cNvPr id="13" name="Group 12"/>
          <p:cNvGrpSpPr/>
          <p:nvPr/>
        </p:nvGrpSpPr>
        <p:grpSpPr>
          <a:xfrm>
            <a:off x="9281566" y="2379227"/>
            <a:ext cx="1094570" cy="1079238"/>
            <a:chOff x="9281566" y="2379227"/>
            <a:chExt cx="1094570" cy="1079238"/>
          </a:xfrm>
        </p:grpSpPr>
        <p:sp>
          <p:nvSpPr>
            <p:cNvPr id="137" name="Oval 136"/>
            <p:cNvSpPr/>
            <p:nvPr/>
          </p:nvSpPr>
          <p:spPr bwMode="auto">
            <a:xfrm>
              <a:off x="9281566" y="2379227"/>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Microsoft Azure</a:t>
              </a:r>
            </a:p>
          </p:txBody>
        </p:sp>
        <p:pic>
          <p:nvPicPr>
            <p:cNvPr id="55" name="Picture 54"/>
            <p:cNvPicPr>
              <a:picLocks noChangeAspect="1"/>
            </p:cNvPicPr>
            <p:nvPr/>
          </p:nvPicPr>
          <p:blipFill>
            <a:blip r:embed="rId24"/>
            <a:stretch>
              <a:fillRect/>
            </a:stretch>
          </p:blipFill>
          <p:spPr>
            <a:xfrm>
              <a:off x="9547090" y="2554912"/>
              <a:ext cx="555155" cy="361186"/>
            </a:xfrm>
            <a:prstGeom prst="rect">
              <a:avLst/>
            </a:prstGeom>
          </p:spPr>
        </p:pic>
      </p:grpSp>
      <p:sp>
        <p:nvSpPr>
          <p:cNvPr id="191" name="Equipment text"/>
          <p:cNvSpPr/>
          <p:nvPr/>
        </p:nvSpPr>
        <p:spPr>
          <a:xfrm>
            <a:off x="824939" y="5262272"/>
            <a:ext cx="1024639"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Windows Hello</a:t>
            </a:r>
          </a:p>
        </p:txBody>
      </p:sp>
      <p:sp>
        <p:nvSpPr>
          <p:cNvPr id="195" name="Equipment text"/>
          <p:cNvSpPr/>
          <p:nvPr/>
        </p:nvSpPr>
        <p:spPr>
          <a:xfrm>
            <a:off x="3108632" y="5683675"/>
            <a:ext cx="1143262"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Credential Guard</a:t>
            </a:r>
          </a:p>
        </p:txBody>
      </p:sp>
      <p:sp>
        <p:nvSpPr>
          <p:cNvPr id="196" name="Equipment text"/>
          <p:cNvSpPr/>
          <p:nvPr/>
        </p:nvSpPr>
        <p:spPr>
          <a:xfrm>
            <a:off x="94049" y="2319264"/>
            <a:ext cx="1367682"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Data Loss Prevention</a:t>
            </a:r>
          </a:p>
        </p:txBody>
      </p:sp>
      <p:sp>
        <p:nvSpPr>
          <p:cNvPr id="197" name="Equipment text"/>
          <p:cNvSpPr/>
          <p:nvPr/>
        </p:nvSpPr>
        <p:spPr>
          <a:xfrm>
            <a:off x="279154" y="642119"/>
            <a:ext cx="1215397"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Threat Intelligence</a:t>
            </a:r>
          </a:p>
        </p:txBody>
      </p:sp>
      <p:sp>
        <p:nvSpPr>
          <p:cNvPr id="198" name="Equipment text"/>
          <p:cNvSpPr/>
          <p:nvPr/>
        </p:nvSpPr>
        <p:spPr>
          <a:xfrm>
            <a:off x="2833085" y="288958"/>
            <a:ext cx="785793"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Audit Logs</a:t>
            </a:r>
          </a:p>
        </p:txBody>
      </p:sp>
      <p:sp>
        <p:nvSpPr>
          <p:cNvPr id="199" name="Equipment text"/>
          <p:cNvSpPr/>
          <p:nvPr/>
        </p:nvSpPr>
        <p:spPr>
          <a:xfrm>
            <a:off x="3986945" y="1293877"/>
            <a:ext cx="792204"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eDiscovery</a:t>
            </a:r>
          </a:p>
        </p:txBody>
      </p:sp>
      <p:sp>
        <p:nvSpPr>
          <p:cNvPr id="200" name="Equipment text"/>
          <p:cNvSpPr/>
          <p:nvPr/>
        </p:nvSpPr>
        <p:spPr>
          <a:xfrm>
            <a:off x="4072065" y="6256807"/>
            <a:ext cx="1449435"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Information Protection</a:t>
            </a:r>
          </a:p>
        </p:txBody>
      </p:sp>
      <p:sp>
        <p:nvSpPr>
          <p:cNvPr id="202" name="Equipment text"/>
          <p:cNvSpPr/>
          <p:nvPr/>
        </p:nvSpPr>
        <p:spPr>
          <a:xfrm>
            <a:off x="8656470" y="6458393"/>
            <a:ext cx="1792478"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Transparent Data Encryption</a:t>
            </a:r>
          </a:p>
        </p:txBody>
      </p:sp>
      <p:sp>
        <p:nvSpPr>
          <p:cNvPr id="203" name="Equipment text"/>
          <p:cNvSpPr/>
          <p:nvPr/>
        </p:nvSpPr>
        <p:spPr>
          <a:xfrm>
            <a:off x="10973074" y="6564356"/>
            <a:ext cx="1168910"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Always Encrypted</a:t>
            </a:r>
          </a:p>
        </p:txBody>
      </p:sp>
      <p:sp>
        <p:nvSpPr>
          <p:cNvPr id="204" name="Equipment text"/>
          <p:cNvSpPr/>
          <p:nvPr/>
        </p:nvSpPr>
        <p:spPr>
          <a:xfrm>
            <a:off x="10274822" y="4406362"/>
            <a:ext cx="1122423"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Threat Detection</a:t>
            </a:r>
          </a:p>
        </p:txBody>
      </p:sp>
      <p:sp>
        <p:nvSpPr>
          <p:cNvPr id="205" name="Equipment text"/>
          <p:cNvSpPr/>
          <p:nvPr/>
        </p:nvSpPr>
        <p:spPr>
          <a:xfrm>
            <a:off x="11442754" y="3110527"/>
            <a:ext cx="708848"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Key Vault</a:t>
            </a:r>
          </a:p>
        </p:txBody>
      </p:sp>
      <p:sp>
        <p:nvSpPr>
          <p:cNvPr id="206" name="Equipment text"/>
          <p:cNvSpPr/>
          <p:nvPr/>
        </p:nvSpPr>
        <p:spPr>
          <a:xfrm>
            <a:off x="11307891" y="1986847"/>
            <a:ext cx="720070"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Data Log</a:t>
            </a:r>
          </a:p>
        </p:txBody>
      </p:sp>
      <p:sp>
        <p:nvSpPr>
          <p:cNvPr id="207" name="Equipment text"/>
          <p:cNvSpPr/>
          <p:nvPr/>
        </p:nvSpPr>
        <p:spPr>
          <a:xfrm>
            <a:off x="8333770" y="1262455"/>
            <a:ext cx="925253"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Log Analytics</a:t>
            </a:r>
          </a:p>
        </p:txBody>
      </p:sp>
      <p:sp>
        <p:nvSpPr>
          <p:cNvPr id="208" name="Equipment text"/>
          <p:cNvSpPr/>
          <p:nvPr/>
        </p:nvSpPr>
        <p:spPr>
          <a:xfrm>
            <a:off x="5519545" y="419046"/>
            <a:ext cx="538930"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Intune</a:t>
            </a:r>
          </a:p>
        </p:txBody>
      </p:sp>
      <p:sp>
        <p:nvSpPr>
          <p:cNvPr id="210" name="Equipment text"/>
          <p:cNvSpPr/>
          <p:nvPr/>
        </p:nvSpPr>
        <p:spPr>
          <a:xfrm>
            <a:off x="7201464" y="3203230"/>
            <a:ext cx="1266692"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Cloud App Security</a:t>
            </a:r>
          </a:p>
        </p:txBody>
      </p:sp>
      <p:sp>
        <p:nvSpPr>
          <p:cNvPr id="211" name="Equipment text"/>
          <p:cNvSpPr/>
          <p:nvPr/>
        </p:nvSpPr>
        <p:spPr>
          <a:xfrm>
            <a:off x="7263428" y="501356"/>
            <a:ext cx="1072730"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Active Directory</a:t>
            </a:r>
          </a:p>
        </p:txBody>
      </p:sp>
      <p:sp>
        <p:nvSpPr>
          <p:cNvPr id="212" name="Equipment text"/>
          <p:cNvSpPr/>
          <p:nvPr/>
        </p:nvSpPr>
        <p:spPr>
          <a:xfrm>
            <a:off x="7705484" y="3996781"/>
            <a:ext cx="1204176"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Segoe UI Light"/>
                <a:ea typeface="+mn-ea"/>
                <a:cs typeface="+mn-cs"/>
              </a:rPr>
              <a:t>Data Classification</a:t>
            </a:r>
          </a:p>
        </p:txBody>
      </p:sp>
    </p:spTree>
    <p:extLst>
      <p:ext uri="{BB962C8B-B14F-4D97-AF65-F5344CB8AC3E}">
        <p14:creationId xmlns:p14="http://schemas.microsoft.com/office/powerpoint/2010/main" val="344640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3" presetClass="entr" presetSubtype="16"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plus(in)">
                                      <p:cBhvr>
                                        <p:cTn id="35" dur="275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1"/>
                                        </p:tgtEl>
                                        <p:attrNameLst>
                                          <p:attrName>style.visibility</p:attrName>
                                        </p:attrNameLst>
                                      </p:cBhvr>
                                      <p:to>
                                        <p:strVal val="visible"/>
                                      </p:to>
                                    </p:set>
                                    <p:animEffect transition="in" filter="fade">
                                      <p:cBhvr>
                                        <p:cTn id="40" dur="500"/>
                                        <p:tgtEl>
                                          <p:spTgt spid="1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6"/>
                                        </p:tgtEl>
                                        <p:attrNameLst>
                                          <p:attrName>style.visibility</p:attrName>
                                        </p:attrNameLst>
                                      </p:cBhvr>
                                      <p:to>
                                        <p:strVal val="visible"/>
                                      </p:to>
                                    </p:set>
                                    <p:animEffect transition="in" filter="fade">
                                      <p:cBhvr>
                                        <p:cTn id="46" dur="500"/>
                                        <p:tgtEl>
                                          <p:spTgt spid="19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7"/>
                                        </p:tgtEl>
                                        <p:attrNameLst>
                                          <p:attrName>style.visibility</p:attrName>
                                        </p:attrNameLst>
                                      </p:cBhvr>
                                      <p:to>
                                        <p:strVal val="visible"/>
                                      </p:to>
                                    </p:set>
                                    <p:animEffect transition="in" filter="fade">
                                      <p:cBhvr>
                                        <p:cTn id="49" dur="500"/>
                                        <p:tgtEl>
                                          <p:spTgt spid="19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8"/>
                                        </p:tgtEl>
                                        <p:attrNameLst>
                                          <p:attrName>style.visibility</p:attrName>
                                        </p:attrNameLst>
                                      </p:cBhvr>
                                      <p:to>
                                        <p:strVal val="visible"/>
                                      </p:to>
                                    </p:set>
                                    <p:animEffect transition="in" filter="fade">
                                      <p:cBhvr>
                                        <p:cTn id="52" dur="500"/>
                                        <p:tgtEl>
                                          <p:spTgt spid="19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9"/>
                                        </p:tgtEl>
                                        <p:attrNameLst>
                                          <p:attrName>style.visibility</p:attrName>
                                        </p:attrNameLst>
                                      </p:cBhvr>
                                      <p:to>
                                        <p:strVal val="visible"/>
                                      </p:to>
                                    </p:set>
                                    <p:animEffect transition="in" filter="fade">
                                      <p:cBhvr>
                                        <p:cTn id="55" dur="500"/>
                                        <p:tgtEl>
                                          <p:spTgt spid="19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0"/>
                                        </p:tgtEl>
                                        <p:attrNameLst>
                                          <p:attrName>style.visibility</p:attrName>
                                        </p:attrNameLst>
                                      </p:cBhvr>
                                      <p:to>
                                        <p:strVal val="visible"/>
                                      </p:to>
                                    </p:set>
                                    <p:animEffect transition="in" filter="fade">
                                      <p:cBhvr>
                                        <p:cTn id="58" dur="500"/>
                                        <p:tgtEl>
                                          <p:spTgt spid="2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2"/>
                                        </p:tgtEl>
                                        <p:attrNameLst>
                                          <p:attrName>style.visibility</p:attrName>
                                        </p:attrNameLst>
                                      </p:cBhvr>
                                      <p:to>
                                        <p:strVal val="visible"/>
                                      </p:to>
                                    </p:set>
                                    <p:animEffect transition="in" filter="fade">
                                      <p:cBhvr>
                                        <p:cTn id="61" dur="500"/>
                                        <p:tgtEl>
                                          <p:spTgt spid="20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3"/>
                                        </p:tgtEl>
                                        <p:attrNameLst>
                                          <p:attrName>style.visibility</p:attrName>
                                        </p:attrNameLst>
                                      </p:cBhvr>
                                      <p:to>
                                        <p:strVal val="visible"/>
                                      </p:to>
                                    </p:set>
                                    <p:animEffect transition="in" filter="fade">
                                      <p:cBhvr>
                                        <p:cTn id="64" dur="500"/>
                                        <p:tgtEl>
                                          <p:spTgt spid="20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4"/>
                                        </p:tgtEl>
                                        <p:attrNameLst>
                                          <p:attrName>style.visibility</p:attrName>
                                        </p:attrNameLst>
                                      </p:cBhvr>
                                      <p:to>
                                        <p:strVal val="visible"/>
                                      </p:to>
                                    </p:set>
                                    <p:animEffect transition="in" filter="fade">
                                      <p:cBhvr>
                                        <p:cTn id="67" dur="500"/>
                                        <p:tgtEl>
                                          <p:spTgt spid="20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fade">
                                      <p:cBhvr>
                                        <p:cTn id="70" dur="500"/>
                                        <p:tgtEl>
                                          <p:spTgt spid="20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6"/>
                                        </p:tgtEl>
                                        <p:attrNameLst>
                                          <p:attrName>style.visibility</p:attrName>
                                        </p:attrNameLst>
                                      </p:cBhvr>
                                      <p:to>
                                        <p:strVal val="visible"/>
                                      </p:to>
                                    </p:set>
                                    <p:animEffect transition="in" filter="fade">
                                      <p:cBhvr>
                                        <p:cTn id="73" dur="500"/>
                                        <p:tgtEl>
                                          <p:spTgt spid="20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500"/>
                                        <p:tgtEl>
                                          <p:spTgt spid="20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8"/>
                                        </p:tgtEl>
                                        <p:attrNameLst>
                                          <p:attrName>style.visibility</p:attrName>
                                        </p:attrNameLst>
                                      </p:cBhvr>
                                      <p:to>
                                        <p:strVal val="visible"/>
                                      </p:to>
                                    </p:set>
                                    <p:animEffect transition="in" filter="fade">
                                      <p:cBhvr>
                                        <p:cTn id="79" dur="500"/>
                                        <p:tgtEl>
                                          <p:spTgt spid="20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0"/>
                                        </p:tgtEl>
                                        <p:attrNameLst>
                                          <p:attrName>style.visibility</p:attrName>
                                        </p:attrNameLst>
                                      </p:cBhvr>
                                      <p:to>
                                        <p:strVal val="visible"/>
                                      </p:to>
                                    </p:set>
                                    <p:animEffect transition="in" filter="fade">
                                      <p:cBhvr>
                                        <p:cTn id="82" dur="500"/>
                                        <p:tgtEl>
                                          <p:spTgt spid="2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11"/>
                                        </p:tgtEl>
                                        <p:attrNameLst>
                                          <p:attrName>style.visibility</p:attrName>
                                        </p:attrNameLst>
                                      </p:cBhvr>
                                      <p:to>
                                        <p:strVal val="visible"/>
                                      </p:to>
                                    </p:set>
                                    <p:animEffect transition="in" filter="fade">
                                      <p:cBhvr>
                                        <p:cTn id="85" dur="500"/>
                                        <p:tgtEl>
                                          <p:spTgt spid="21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12"/>
                                        </p:tgtEl>
                                        <p:attrNameLst>
                                          <p:attrName>style.visibility</p:attrName>
                                        </p:attrNameLst>
                                      </p:cBhvr>
                                      <p:to>
                                        <p:strVal val="visible"/>
                                      </p:to>
                                    </p:set>
                                    <p:animEffect transition="in" filter="fade">
                                      <p:cBhvr>
                                        <p:cTn id="88"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95" grpId="0"/>
      <p:bldP spid="196" grpId="0"/>
      <p:bldP spid="197" grpId="0"/>
      <p:bldP spid="198" grpId="0"/>
      <p:bldP spid="199" grpId="0"/>
      <p:bldP spid="200" grpId="0"/>
      <p:bldP spid="202" grpId="0"/>
      <p:bldP spid="203" grpId="0"/>
      <p:bldP spid="204" grpId="0"/>
      <p:bldP spid="205" grpId="0"/>
      <p:bldP spid="206" grpId="0"/>
      <p:bldP spid="207" grpId="0"/>
      <p:bldP spid="208" grpId="0"/>
      <p:bldP spid="210" grpId="0"/>
      <p:bldP spid="211" grpId="0"/>
      <p:bldP spid="212"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36792" t="3110" r="42985"/>
          <a:stretch/>
        </p:blipFill>
        <p:spPr>
          <a:xfrm>
            <a:off x="7141944" y="0"/>
            <a:ext cx="5050055" cy="6858000"/>
          </a:xfrm>
          <a:prstGeom prst="rect">
            <a:avLst/>
          </a:prstGeom>
          <a:noFill/>
          <a:ln>
            <a:noFill/>
          </a:ln>
        </p:spPr>
      </p:pic>
      <p:sp>
        <p:nvSpPr>
          <p:cNvPr id="14" name="Rectangle 13"/>
          <p:cNvSpPr/>
          <p:nvPr/>
        </p:nvSpPr>
        <p:spPr bwMode="auto">
          <a:xfrm flipV="1">
            <a:off x="7141945" y="0"/>
            <a:ext cx="5050055" cy="6858000"/>
          </a:xfrm>
          <a:prstGeom prst="rect">
            <a:avLst/>
          </a:prstGeom>
          <a:solidFill>
            <a:schemeClr val="bg2">
              <a:lumMod val="10000"/>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762807" y="289511"/>
            <a:ext cx="6092327" cy="1241197"/>
          </a:xfrm>
        </p:spPr>
        <p:txBody>
          <a:bodyPr/>
          <a:lstStyle/>
          <a:p>
            <a:r>
              <a:rPr lang="en-US" sz="4000" b="1" dirty="0">
                <a:solidFill>
                  <a:schemeClr val="accent1"/>
                </a:solidFill>
              </a:rPr>
              <a:t>Discover: </a:t>
            </a:r>
            <a:br>
              <a:rPr lang="en-US" sz="4000" b="1" dirty="0">
                <a:solidFill>
                  <a:schemeClr val="accent1"/>
                </a:solidFill>
              </a:rPr>
            </a:br>
            <a:r>
              <a:rPr lang="en-US" sz="2800" dirty="0"/>
              <a:t>Identify what personal data you have and where it resides</a:t>
            </a:r>
          </a:p>
        </p:txBody>
      </p:sp>
      <p:grpSp>
        <p:nvGrpSpPr>
          <p:cNvPr id="8" name="Group 7"/>
          <p:cNvGrpSpPr/>
          <p:nvPr/>
        </p:nvGrpSpPr>
        <p:grpSpPr>
          <a:xfrm>
            <a:off x="762806" y="2267712"/>
            <a:ext cx="5807327" cy="4269374"/>
            <a:chOff x="762807" y="3000952"/>
            <a:chExt cx="5154857" cy="3675734"/>
          </a:xfrm>
        </p:grpSpPr>
        <p:sp>
          <p:nvSpPr>
            <p:cNvPr id="19" name="Rectangle 18"/>
            <p:cNvSpPr/>
            <p:nvPr/>
          </p:nvSpPr>
          <p:spPr bwMode="auto">
            <a:xfrm>
              <a:off x="3469104"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 name="Rectangle 17"/>
            <p:cNvSpPr/>
            <p:nvPr/>
          </p:nvSpPr>
          <p:spPr bwMode="auto">
            <a:xfrm>
              <a:off x="762807"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 name="TextBox 3"/>
            <p:cNvSpPr txBox="1"/>
            <p:nvPr/>
          </p:nvSpPr>
          <p:spPr>
            <a:xfrm>
              <a:off x="766361" y="3000952"/>
              <a:ext cx="2435191" cy="3675734"/>
            </a:xfrm>
            <a:prstGeom prst="rect">
              <a:avLst/>
            </a:prstGeom>
            <a:noFill/>
          </p:spPr>
          <p:txBody>
            <a:bodyPr wrap="square" lIns="182880" tIns="146304" rIns="182880" bIns="146304" rtlCol="0" anchor="t" anchorCtr="0">
              <a:spAutoFit/>
            </a:body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Segoe UI Light"/>
                  <a:ea typeface="Segoe UI Black" panose="020B0A02040204020203" pitchFamily="34" charset="0"/>
                  <a:cs typeface="Segoe UI Semibold" panose="020B0702040204020203" pitchFamily="34" charset="0"/>
                </a:rPr>
                <a:t>In-scope: </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Any data that helps you identify a person</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Name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Email address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Social media posts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Physical, physiological, or genetic information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Medical information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Location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Bank details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IP address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Cookies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Cultural identity</a:t>
              </a:r>
            </a:p>
          </p:txBody>
        </p:sp>
        <p:sp>
          <p:nvSpPr>
            <p:cNvPr id="5" name="TextBox 4"/>
            <p:cNvSpPr txBox="1"/>
            <p:nvPr/>
          </p:nvSpPr>
          <p:spPr>
            <a:xfrm>
              <a:off x="3482473" y="3019407"/>
              <a:ext cx="2435191" cy="3129430"/>
            </a:xfrm>
            <a:prstGeom prst="rect">
              <a:avLst/>
            </a:prstGeom>
            <a:noFill/>
          </p:spPr>
          <p:txBody>
            <a:bodyPr wrap="square" lIns="182880" tIns="146304" rIns="182880" bIns="146304" rtlCol="0" anchor="t" anchorCtr="0">
              <a:spAutoFit/>
            </a:body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Segoe UI Light"/>
                  <a:ea typeface="Segoe UI Black" panose="020B0A02040204020203" pitchFamily="34" charset="0"/>
                  <a:cs typeface="Segoe UI Semibold" panose="020B0702040204020203" pitchFamily="34" charset="0"/>
                </a:rPr>
                <a:t>Inventory: </a:t>
              </a:r>
            </a:p>
            <a:p>
              <a:pPr marL="0" marR="0" lvl="0" indent="0" algn="l" defTabSz="914400" rtl="0" eaLnBrk="1" fontAlgn="auto" latinLnBrk="0" hangingPunct="1">
                <a:lnSpc>
                  <a:spcPts val="1960"/>
                </a:lnSpc>
                <a:spcBef>
                  <a:spcPts val="6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Identifying where personal data is collected and stored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Emails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Documents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Databases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Removable media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Metadata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Log files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Backups</a:t>
              </a:r>
            </a:p>
            <a:p>
              <a:pPr marL="285750" marR="0" lvl="0" indent="-285750" algn="l" defTabSz="914400" rtl="0" eaLnBrk="1" fontAlgn="auto" latinLnBrk="0" hangingPunct="1">
                <a:lnSpc>
                  <a:spcPct val="90000"/>
                </a:lnSpc>
                <a:spcBef>
                  <a:spcPts val="576"/>
                </a:spcBef>
                <a:spcAft>
                  <a:spcPts val="0"/>
                </a:spcAft>
                <a:buClrTx/>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sp>
        <p:nvSpPr>
          <p:cNvPr id="13" name="Rectangle 12"/>
          <p:cNvSpPr/>
          <p:nvPr/>
        </p:nvSpPr>
        <p:spPr>
          <a:xfrm>
            <a:off x="7273770" y="1530708"/>
            <a:ext cx="4918229" cy="4736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86494" rIns="279741" bIns="1864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Microsoft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Microsoft Azure Data Catalog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Enterprise Mobility + Security (EMS)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Microsoft Cloud App Security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Dynamics 365</a:t>
            </a:r>
            <a:endParaRPr kumimoji="0" lang="en-US" sz="1600" b="0" i="0" u="none" strike="noStrike" kern="0" cap="none" spc="12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Audit Data &amp; User Activity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Reporting &amp;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Office &amp; Office 365 </a:t>
            </a:r>
            <a:r>
              <a:rPr kumimoji="0" lang="en-US" sz="1800" b="0" i="0" u="none" strike="noStrike" kern="0" cap="none" spc="12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Data Loss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Advanced Data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Office 365 eDiscovery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SQL Server and Azure SQL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SQL Query Language</a:t>
            </a:r>
            <a:r>
              <a:rPr kumimoji="0" lang="en-GB" sz="18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itle 1"/>
          <p:cNvSpPr txBox="1">
            <a:spLocks/>
          </p:cNvSpPr>
          <p:nvPr/>
        </p:nvSpPr>
        <p:spPr>
          <a:xfrm>
            <a:off x="7273771" y="916044"/>
            <a:ext cx="4534109"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Example solutions</a:t>
            </a:r>
          </a:p>
        </p:txBody>
      </p:sp>
      <p:sp>
        <p:nvSpPr>
          <p:cNvPr id="12" name="Oval 11"/>
          <p:cNvSpPr/>
          <p:nvPr/>
        </p:nvSpPr>
        <p:spPr bwMode="auto">
          <a:xfrm>
            <a:off x="269240" y="38314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rPr>
              <a:t>1</a:t>
            </a:r>
          </a:p>
        </p:txBody>
      </p:sp>
      <p:sp>
        <p:nvSpPr>
          <p:cNvPr id="7" name="Triangle 6"/>
          <p:cNvSpPr/>
          <p:nvPr/>
        </p:nvSpPr>
        <p:spPr bwMode="auto">
          <a:xfrm rot="5400000">
            <a:off x="7045741" y="1767402"/>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riangle 15"/>
          <p:cNvSpPr/>
          <p:nvPr/>
        </p:nvSpPr>
        <p:spPr bwMode="auto">
          <a:xfrm rot="5400000">
            <a:off x="7045741" y="2557304"/>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riangle 16"/>
          <p:cNvSpPr/>
          <p:nvPr/>
        </p:nvSpPr>
        <p:spPr bwMode="auto">
          <a:xfrm rot="5400000">
            <a:off x="7045740" y="3367724"/>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riangle 16"/>
          <p:cNvSpPr/>
          <p:nvPr/>
        </p:nvSpPr>
        <p:spPr bwMode="auto">
          <a:xfrm rot="5400000">
            <a:off x="7039986" y="4393886"/>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riangle 16"/>
          <p:cNvSpPr/>
          <p:nvPr/>
        </p:nvSpPr>
        <p:spPr bwMode="auto">
          <a:xfrm rot="5400000">
            <a:off x="7043087" y="5675403"/>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773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p:cNvSpPr/>
          <p:nvPr/>
        </p:nvSpPr>
        <p:spPr bwMode="auto">
          <a:xfrm>
            <a:off x="269240" y="38314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a:t>
            </a:r>
          </a:p>
        </p:txBody>
      </p:sp>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l="36792" t="3110" r="42985"/>
          <a:stretch/>
        </p:blipFill>
        <p:spPr>
          <a:xfrm>
            <a:off x="7141944" y="0"/>
            <a:ext cx="5050055" cy="6858000"/>
          </a:xfrm>
          <a:prstGeom prst="rect">
            <a:avLst/>
          </a:prstGeom>
          <a:noFill/>
          <a:ln>
            <a:noFill/>
          </a:ln>
        </p:spPr>
      </p:pic>
      <p:sp>
        <p:nvSpPr>
          <p:cNvPr id="24" name="Rectangle 23"/>
          <p:cNvSpPr/>
          <p:nvPr/>
        </p:nvSpPr>
        <p:spPr bwMode="auto">
          <a:xfrm flipV="1">
            <a:off x="7141945" y="0"/>
            <a:ext cx="5050055" cy="6858000"/>
          </a:xfrm>
          <a:prstGeom prst="rect">
            <a:avLst/>
          </a:prstGeom>
          <a:solidFill>
            <a:schemeClr val="bg2">
              <a:lumMod val="10000"/>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itle 1"/>
          <p:cNvSpPr txBox="1">
            <a:spLocks/>
          </p:cNvSpPr>
          <p:nvPr/>
        </p:nvSpPr>
        <p:spPr>
          <a:xfrm>
            <a:off x="7273771" y="916044"/>
            <a:ext cx="4534109"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Light"/>
                <a:ea typeface="+mn-ea"/>
                <a:cs typeface="Segoe UI" pitchFamily="34" charset="0"/>
              </a:rPr>
              <a:t>Example solutions</a:t>
            </a:r>
          </a:p>
        </p:txBody>
      </p:sp>
      <p:sp>
        <p:nvSpPr>
          <p:cNvPr id="27" name="Triangle 26"/>
          <p:cNvSpPr/>
          <p:nvPr/>
        </p:nvSpPr>
        <p:spPr bwMode="auto">
          <a:xfrm rot="5400000">
            <a:off x="7045741" y="1771158"/>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riangle 27"/>
          <p:cNvSpPr/>
          <p:nvPr/>
        </p:nvSpPr>
        <p:spPr bwMode="auto">
          <a:xfrm rot="5400000">
            <a:off x="7045740" y="2813666"/>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riangle 28"/>
          <p:cNvSpPr/>
          <p:nvPr/>
        </p:nvSpPr>
        <p:spPr bwMode="auto">
          <a:xfrm rot="5400000">
            <a:off x="7042232" y="3576281"/>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1"/>
          <p:cNvSpPr txBox="1">
            <a:spLocks/>
          </p:cNvSpPr>
          <p:nvPr/>
        </p:nvSpPr>
        <p:spPr>
          <a:xfrm>
            <a:off x="762807" y="289511"/>
            <a:ext cx="6092327" cy="1709676"/>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a:ln w="3175">
                  <a:noFill/>
                </a:ln>
                <a:solidFill>
                  <a:srgbClr val="0078D7"/>
                </a:solidFill>
                <a:effectLst/>
                <a:uLnTx/>
                <a:uFillTx/>
                <a:latin typeface="Segoe UI Light"/>
                <a:ea typeface="+mn-ea"/>
                <a:cs typeface="Segoe UI" pitchFamily="34" charset="0"/>
              </a:rPr>
              <a:t>Manage: </a:t>
            </a:r>
            <a:br>
              <a:rPr kumimoji="0" lang="en-US" sz="4000" b="1" i="0" u="none" strike="noStrike" kern="1200" cap="none" spc="-100" normalizeH="0" baseline="0" noProof="0">
                <a:ln w="3175">
                  <a:noFill/>
                </a:ln>
                <a:solidFill>
                  <a:srgbClr val="0078D7"/>
                </a:solidFill>
                <a:effectLst/>
                <a:uLnTx/>
                <a:uFillTx/>
                <a:latin typeface="Segoe UI Light"/>
                <a:ea typeface="+mn-ea"/>
                <a:cs typeface="Segoe UI" pitchFamily="34" charset="0"/>
              </a:rPr>
            </a:br>
            <a:r>
              <a:rPr kumimoji="0" lang="en-US" sz="28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Govern how personal data is used and accessed within your organization</a:t>
            </a:r>
          </a:p>
        </p:txBody>
      </p:sp>
      <p:grpSp>
        <p:nvGrpSpPr>
          <p:cNvPr id="39" name="Group 38"/>
          <p:cNvGrpSpPr/>
          <p:nvPr/>
        </p:nvGrpSpPr>
        <p:grpSpPr>
          <a:xfrm>
            <a:off x="762806" y="2267712"/>
            <a:ext cx="5807327" cy="4255753"/>
            <a:chOff x="762807" y="3000952"/>
            <a:chExt cx="5154857" cy="3664007"/>
          </a:xfrm>
        </p:grpSpPr>
        <p:sp>
          <p:nvSpPr>
            <p:cNvPr id="40" name="Rectangle 39"/>
            <p:cNvSpPr/>
            <p:nvPr/>
          </p:nvSpPr>
          <p:spPr bwMode="auto">
            <a:xfrm>
              <a:off x="3469104"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1" name="Rectangle 40"/>
            <p:cNvSpPr/>
            <p:nvPr/>
          </p:nvSpPr>
          <p:spPr bwMode="auto">
            <a:xfrm>
              <a:off x="762807"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p:cNvSpPr txBox="1"/>
            <p:nvPr/>
          </p:nvSpPr>
          <p:spPr>
            <a:xfrm>
              <a:off x="766361" y="3000952"/>
              <a:ext cx="2435191" cy="3323309"/>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Segoe UI Light"/>
                  <a:ea typeface="Segoe UI Black" panose="020B0A02040204020203" pitchFamily="34" charset="0"/>
                  <a:cs typeface="Segoe UI Semibold" panose="020B0702040204020203" pitchFamily="34" charset="0"/>
                </a:rPr>
                <a:t>Data governance:</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Defining policies, roles and responsibilities for the management and use of personal data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At rest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In process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In transit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Storing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Recovery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Archiving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Retaining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Disposal</a:t>
              </a:r>
            </a:p>
          </p:txBody>
        </p:sp>
        <p:sp>
          <p:nvSpPr>
            <p:cNvPr id="43" name="TextBox 42"/>
            <p:cNvSpPr txBox="1"/>
            <p:nvPr/>
          </p:nvSpPr>
          <p:spPr>
            <a:xfrm>
              <a:off x="3482473" y="3019407"/>
              <a:ext cx="2435191" cy="3102491"/>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Segoe UI Light"/>
                  <a:ea typeface="Segoe UI Black" panose="020B0A02040204020203" pitchFamily="34" charset="0"/>
                  <a:cs typeface="Segoe UI Semibold" panose="020B0702040204020203" pitchFamily="34" charset="0"/>
                </a:rPr>
                <a:t>Data classification:</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Organizing and labeling data to ensure proper handling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Types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Sensitivity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Context / use</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Ownership</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Custodians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Administrators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Users</a:t>
              </a:r>
            </a:p>
          </p:txBody>
        </p:sp>
      </p:grpSp>
      <p:sp>
        <p:nvSpPr>
          <p:cNvPr id="30" name="Rectangle 29"/>
          <p:cNvSpPr/>
          <p:nvPr/>
        </p:nvSpPr>
        <p:spPr>
          <a:xfrm>
            <a:off x="7273770" y="1530708"/>
            <a:ext cx="4984622" cy="4736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86494" rIns="279741" bIns="1864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Microsoft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Role-Based Access Control (RBAC)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Enterprise Mobility + Security (EMS)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Information Protection</a:t>
            </a:r>
            <a:br>
              <a:rPr kumimoji="0" lang="en-US" sz="1600" b="0" i="0" u="sng"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Dynamics 365</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Security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Office &amp; Office 365 </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Advanced Data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Journaling (Exchange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Windows &amp; Windows Server</a:t>
            </a:r>
            <a:endPar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Microsoft Data Classification Toolkit</a:t>
            </a:r>
            <a:r>
              <a:rPr kumimoji="0" lang="en-GB" sz="1600" b="0" i="0" u="none" strike="noStrike" kern="1200" cap="none" spc="0" normalizeH="0" baseline="0" noProof="0">
                <a:ln>
                  <a:noFill/>
                </a:ln>
                <a:solidFill>
                  <a:srgbClr val="FFFFFF"/>
                </a:solidFill>
                <a:effectLst/>
                <a:uLnTx/>
                <a:uFillTx/>
                <a:latin typeface="Segoe UI"/>
                <a:ea typeface="+mn-ea"/>
                <a:cs typeface="+mn-cs"/>
              </a:rPr>
              <a:t> </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riangle 28"/>
          <p:cNvSpPr/>
          <p:nvPr/>
        </p:nvSpPr>
        <p:spPr bwMode="auto">
          <a:xfrm rot="5400000">
            <a:off x="7045739" y="5405855"/>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riangle 28"/>
          <p:cNvSpPr/>
          <p:nvPr/>
        </p:nvSpPr>
        <p:spPr bwMode="auto">
          <a:xfrm rot="5400000">
            <a:off x="7044233" y="4378233"/>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3825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Oval 27"/>
          <p:cNvSpPr/>
          <p:nvPr/>
        </p:nvSpPr>
        <p:spPr bwMode="auto">
          <a:xfrm>
            <a:off x="269240" y="38314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3</a:t>
            </a:r>
          </a:p>
        </p:txBody>
      </p:sp>
      <p:pic>
        <p:nvPicPr>
          <p:cNvPr id="29" name="Picture 28"/>
          <p:cNvPicPr>
            <a:picLocks noChangeAspect="1"/>
          </p:cNvPicPr>
          <p:nvPr/>
        </p:nvPicPr>
        <p:blipFill rotWithShape="1">
          <a:blip r:embed="rId3" cstate="screen">
            <a:extLst>
              <a:ext uri="{28A0092B-C50C-407E-A947-70E740481C1C}">
                <a14:useLocalDpi xmlns:a14="http://schemas.microsoft.com/office/drawing/2010/main"/>
              </a:ext>
            </a:extLst>
          </a:blip>
          <a:srcRect l="36792" t="3110" r="42985"/>
          <a:stretch/>
        </p:blipFill>
        <p:spPr>
          <a:xfrm>
            <a:off x="7141944" y="0"/>
            <a:ext cx="5050055" cy="6858000"/>
          </a:xfrm>
          <a:prstGeom prst="rect">
            <a:avLst/>
          </a:prstGeom>
          <a:noFill/>
          <a:ln>
            <a:noFill/>
          </a:ln>
        </p:spPr>
      </p:pic>
      <p:sp>
        <p:nvSpPr>
          <p:cNvPr id="30" name="Rectangle 29"/>
          <p:cNvSpPr/>
          <p:nvPr/>
        </p:nvSpPr>
        <p:spPr bwMode="auto">
          <a:xfrm flipV="1">
            <a:off x="7141945" y="0"/>
            <a:ext cx="5050055" cy="6858000"/>
          </a:xfrm>
          <a:prstGeom prst="rect">
            <a:avLst/>
          </a:prstGeom>
          <a:solidFill>
            <a:schemeClr val="bg2">
              <a:lumMod val="10000"/>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itle 1"/>
          <p:cNvSpPr txBox="1">
            <a:spLocks/>
          </p:cNvSpPr>
          <p:nvPr/>
        </p:nvSpPr>
        <p:spPr>
          <a:xfrm>
            <a:off x="7273771" y="916044"/>
            <a:ext cx="4534109"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Light"/>
                <a:ea typeface="+mn-ea"/>
                <a:cs typeface="Segoe UI" pitchFamily="34" charset="0"/>
              </a:rPr>
              <a:t>Example solutions</a:t>
            </a:r>
          </a:p>
        </p:txBody>
      </p:sp>
      <p:sp>
        <p:nvSpPr>
          <p:cNvPr id="33" name="Triangle 32"/>
          <p:cNvSpPr/>
          <p:nvPr/>
        </p:nvSpPr>
        <p:spPr bwMode="auto">
          <a:xfrm rot="5400000">
            <a:off x="7045741" y="1774798"/>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33"/>
          <p:cNvSpPr/>
          <p:nvPr/>
        </p:nvSpPr>
        <p:spPr bwMode="auto">
          <a:xfrm rot="5400000">
            <a:off x="7045740" y="2563519"/>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riangle 34"/>
          <p:cNvSpPr/>
          <p:nvPr/>
        </p:nvSpPr>
        <p:spPr bwMode="auto">
          <a:xfrm rot="5400000">
            <a:off x="7045741" y="4652624"/>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p:cNvSpPr txBox="1">
            <a:spLocks/>
          </p:cNvSpPr>
          <p:nvPr/>
        </p:nvSpPr>
        <p:spPr>
          <a:xfrm>
            <a:off x="762807" y="289511"/>
            <a:ext cx="6092327" cy="176782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a:ln w="3175">
                  <a:noFill/>
                </a:ln>
                <a:solidFill>
                  <a:srgbClr val="0078D7"/>
                </a:solidFill>
                <a:effectLst/>
                <a:uLnTx/>
                <a:uFillTx/>
                <a:latin typeface="Segoe UI Light"/>
                <a:ea typeface="+mn-ea"/>
                <a:cs typeface="Segoe UI" pitchFamily="34" charset="0"/>
              </a:rPr>
              <a:t>Protect: </a:t>
            </a:r>
            <a:br>
              <a:rPr kumimoji="0" lang="en-US" sz="4000" b="1" i="0" u="none" strike="noStrike" kern="1200" cap="none" spc="-100" normalizeH="0" baseline="0" noProof="0">
                <a:ln w="3175">
                  <a:noFill/>
                </a:ln>
                <a:solidFill>
                  <a:srgbClr val="0078D7"/>
                </a:solidFill>
                <a:effectLst/>
                <a:uLnTx/>
                <a:uFillTx/>
                <a:latin typeface="Segoe UI Light"/>
                <a:ea typeface="+mn-ea"/>
                <a:cs typeface="Segoe UI" pitchFamily="34" charset="0"/>
              </a:rPr>
            </a:br>
            <a:r>
              <a:rPr kumimoji="0" lang="en-US" sz="28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Establish security controls to prevent, detect, and respond to vulnerabilities and data breaches</a:t>
            </a:r>
          </a:p>
        </p:txBody>
      </p:sp>
      <p:grpSp>
        <p:nvGrpSpPr>
          <p:cNvPr id="40" name="Group 39"/>
          <p:cNvGrpSpPr/>
          <p:nvPr/>
        </p:nvGrpSpPr>
        <p:grpSpPr>
          <a:xfrm>
            <a:off x="762806" y="2267712"/>
            <a:ext cx="5807327" cy="4255754"/>
            <a:chOff x="762807" y="3000952"/>
            <a:chExt cx="5154857" cy="3664007"/>
          </a:xfrm>
        </p:grpSpPr>
        <p:sp>
          <p:nvSpPr>
            <p:cNvPr id="41" name="Rectangle 40"/>
            <p:cNvSpPr/>
            <p:nvPr/>
          </p:nvSpPr>
          <p:spPr bwMode="auto">
            <a:xfrm>
              <a:off x="3469104"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41"/>
            <p:cNvSpPr/>
            <p:nvPr/>
          </p:nvSpPr>
          <p:spPr bwMode="auto">
            <a:xfrm>
              <a:off x="762807"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 name="TextBox 42"/>
            <p:cNvSpPr txBox="1"/>
            <p:nvPr/>
          </p:nvSpPr>
          <p:spPr>
            <a:xfrm>
              <a:off x="766361" y="3000952"/>
              <a:ext cx="2435190" cy="3048610"/>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Segoe UI Light"/>
                  <a:ea typeface="Segoe UI Black" panose="020B0A02040204020203" pitchFamily="34" charset="0"/>
                  <a:cs typeface="Segoe UI Semibold" panose="020B0702040204020203" pitchFamily="34" charset="0"/>
                </a:rPr>
                <a:t>Preventing data attacks:</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Protecting your data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Physical datacenter protection</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Network security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Storage security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Compute security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Identity management</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Access control</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Encryption</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Risk mitigation</a:t>
              </a:r>
            </a:p>
          </p:txBody>
        </p:sp>
        <p:sp>
          <p:nvSpPr>
            <p:cNvPr id="44" name="TextBox 43"/>
            <p:cNvSpPr txBox="1"/>
            <p:nvPr/>
          </p:nvSpPr>
          <p:spPr>
            <a:xfrm>
              <a:off x="3482473" y="3019407"/>
              <a:ext cx="2435191" cy="3483180"/>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Segoe UI Light"/>
                  <a:ea typeface="Segoe UI Black" panose="020B0A02040204020203" pitchFamily="34" charset="0"/>
                  <a:cs typeface="Segoe UI Semibold" panose="020B0702040204020203" pitchFamily="34" charset="0"/>
                </a:rPr>
                <a:t>Detecting &amp; responding to breaches:</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Monitoring for and detecting system intrusions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System monitoring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Breach identification</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Calculating impact</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Planned response</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Disaster recovery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Notifying DPA &amp;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6" name="Rectangle 35"/>
          <p:cNvSpPr/>
          <p:nvPr/>
        </p:nvSpPr>
        <p:spPr>
          <a:xfrm>
            <a:off x="7273770" y="1530708"/>
            <a:ext cx="5050055" cy="5480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86494" rIns="279741" bIns="1864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Microsoft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Key Vault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Enterprise Mobility + Security (EMS)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Active Directory Premium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Microsoft Intune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Office &amp; Office 365 </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Advanced Threat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Threat 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SQL Server and Azure SQL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Transparent data 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Always Encrypted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Windows &amp; Windows Server</a:t>
            </a:r>
            <a:endPar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Defender Advanced Threat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Hello</a:t>
            </a:r>
            <a:r>
              <a:rPr kumimoji="0" lang="en-GB" sz="16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Credential Guard</a:t>
            </a:r>
          </a:p>
        </p:txBody>
      </p:sp>
      <p:sp>
        <p:nvSpPr>
          <p:cNvPr id="48" name="Triangle 33"/>
          <p:cNvSpPr/>
          <p:nvPr/>
        </p:nvSpPr>
        <p:spPr bwMode="auto">
          <a:xfrm rot="5400000">
            <a:off x="7045739" y="3607317"/>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34"/>
          <p:cNvSpPr/>
          <p:nvPr/>
        </p:nvSpPr>
        <p:spPr bwMode="auto">
          <a:xfrm rot="5400000">
            <a:off x="7045738" y="5672251"/>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077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9A28200-77DB-4ADE-B257-9C752DE66244}"/>
              </a:ext>
            </a:extLst>
          </p:cNvPr>
          <p:cNvSpPr>
            <a:spLocks noGrp="1"/>
          </p:cNvSpPr>
          <p:nvPr>
            <p:ph type="body" sz="quarter" idx="11"/>
          </p:nvPr>
        </p:nvSpPr>
        <p:spPr/>
        <p:txBody>
          <a:bodyPr/>
          <a:lstStyle/>
          <a:p>
            <a:pPr algn="ctr"/>
            <a:r>
              <a:rPr lang="en-US" dirty="0"/>
              <a:t>Please keep this page up to date!</a:t>
            </a:r>
          </a:p>
        </p:txBody>
      </p:sp>
      <p:sp>
        <p:nvSpPr>
          <p:cNvPr id="4" name="Title 3">
            <a:extLst>
              <a:ext uri="{FF2B5EF4-FFF2-40B4-BE49-F238E27FC236}">
                <a16:creationId xmlns:a16="http://schemas.microsoft.com/office/drawing/2014/main" id="{8E226223-49B3-4421-A9B0-46A2861708E6}"/>
              </a:ext>
            </a:extLst>
          </p:cNvPr>
          <p:cNvSpPr>
            <a:spLocks noGrp="1"/>
          </p:cNvSpPr>
          <p:nvPr>
            <p:ph type="title"/>
          </p:nvPr>
        </p:nvSpPr>
        <p:spPr/>
        <p:txBody>
          <a:bodyPr/>
          <a:lstStyle/>
          <a:p>
            <a:r>
              <a:rPr lang="en-US" dirty="0"/>
              <a:t>Version History &amp; Updates</a:t>
            </a:r>
          </a:p>
        </p:txBody>
      </p:sp>
      <p:graphicFrame>
        <p:nvGraphicFramePr>
          <p:cNvPr id="7" name="Table 6">
            <a:extLst>
              <a:ext uri="{FF2B5EF4-FFF2-40B4-BE49-F238E27FC236}">
                <a16:creationId xmlns:a16="http://schemas.microsoft.com/office/drawing/2014/main" id="{605E28D6-CFF3-401A-BD2D-0D833662D1F5}"/>
              </a:ext>
            </a:extLst>
          </p:cNvPr>
          <p:cNvGraphicFramePr>
            <a:graphicFrameLocks noGrp="1"/>
          </p:cNvGraphicFramePr>
          <p:nvPr>
            <p:extLst>
              <p:ext uri="{D42A27DB-BD31-4B8C-83A1-F6EECF244321}">
                <p14:modId xmlns:p14="http://schemas.microsoft.com/office/powerpoint/2010/main" val="2091648669"/>
              </p:ext>
            </p:extLst>
          </p:nvPr>
        </p:nvGraphicFramePr>
        <p:xfrm>
          <a:off x="267748" y="1348559"/>
          <a:ext cx="11654185" cy="2346862"/>
        </p:xfrm>
        <a:graphic>
          <a:graphicData uri="http://schemas.openxmlformats.org/drawingml/2006/table">
            <a:tbl>
              <a:tblPr firstRow="1" bandRow="1">
                <a:tableStyleId>{5C22544A-7EE6-4342-B048-85BDC9FD1C3A}</a:tableStyleId>
              </a:tblPr>
              <a:tblGrid>
                <a:gridCol w="560069">
                  <a:extLst>
                    <a:ext uri="{9D8B030D-6E8A-4147-A177-3AD203B41FA5}">
                      <a16:colId xmlns:a16="http://schemas.microsoft.com/office/drawing/2014/main" val="331605970"/>
                    </a:ext>
                  </a:extLst>
                </a:gridCol>
                <a:gridCol w="1371462">
                  <a:extLst>
                    <a:ext uri="{9D8B030D-6E8A-4147-A177-3AD203B41FA5}">
                      <a16:colId xmlns:a16="http://schemas.microsoft.com/office/drawing/2014/main" val="2535524092"/>
                    </a:ext>
                  </a:extLst>
                </a:gridCol>
                <a:gridCol w="1876962">
                  <a:extLst>
                    <a:ext uri="{9D8B030D-6E8A-4147-A177-3AD203B41FA5}">
                      <a16:colId xmlns:a16="http://schemas.microsoft.com/office/drawing/2014/main" val="2590977232"/>
                    </a:ext>
                  </a:extLst>
                </a:gridCol>
                <a:gridCol w="7845692">
                  <a:extLst>
                    <a:ext uri="{9D8B030D-6E8A-4147-A177-3AD203B41FA5}">
                      <a16:colId xmlns:a16="http://schemas.microsoft.com/office/drawing/2014/main" val="1309980320"/>
                    </a:ext>
                  </a:extLst>
                </a:gridCol>
              </a:tblGrid>
              <a:tr h="0">
                <a:tc>
                  <a:txBody>
                    <a:bodyPr/>
                    <a:lstStyle/>
                    <a:p>
                      <a:r>
                        <a:rPr lang="en-US" sz="1400" dirty="0">
                          <a:latin typeface="Segoe UI" panose="020B0502040204020203" pitchFamily="34" charset="0"/>
                          <a:cs typeface="Segoe UI" panose="020B0502040204020203" pitchFamily="34" charset="0"/>
                        </a:rPr>
                        <a:t>V</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Date</a:t>
                      </a:r>
                    </a:p>
                  </a:txBody>
                  <a:tcPr marL="91427" marR="91427" marT="45713" marB="45713"/>
                </a:tc>
                <a:tc>
                  <a:txBody>
                    <a:bodyPr/>
                    <a:lstStyle/>
                    <a:p>
                      <a:r>
                        <a:rPr lang="en-US" sz="1400">
                          <a:latin typeface="Segoe UI" panose="020B0502040204020203" pitchFamily="34" charset="0"/>
                          <a:cs typeface="Segoe UI" panose="020B0502040204020203" pitchFamily="34" charset="0"/>
                        </a:rPr>
                        <a:t>Who</a:t>
                      </a:r>
                    </a:p>
                  </a:txBody>
                  <a:tcPr marL="91427" marR="91427" marT="45713" marB="45713"/>
                </a:tc>
                <a:tc>
                  <a:txBody>
                    <a:bodyPr/>
                    <a:lstStyle/>
                    <a:p>
                      <a:r>
                        <a:rPr lang="en-US" sz="1400">
                          <a:latin typeface="Segoe UI" panose="020B0502040204020203" pitchFamily="34" charset="0"/>
                          <a:cs typeface="Segoe UI" panose="020B0502040204020203" pitchFamily="34" charset="0"/>
                        </a:rPr>
                        <a:t>What</a:t>
                      </a:r>
                    </a:p>
                  </a:txBody>
                  <a:tcPr marL="91427" marR="91427" marT="45713" marB="45713"/>
                </a:tc>
                <a:extLst>
                  <a:ext uri="{0D108BD9-81ED-4DB2-BD59-A6C34878D82A}">
                    <a16:rowId xmlns:a16="http://schemas.microsoft.com/office/drawing/2014/main" val="954328745"/>
                  </a:ext>
                </a:extLst>
              </a:tr>
              <a:tr h="190606">
                <a:tc>
                  <a:txBody>
                    <a:bodyPr/>
                    <a:lstStyle/>
                    <a:p>
                      <a:r>
                        <a:rPr lang="en-US" sz="1400" dirty="0">
                          <a:latin typeface="Segoe UI" panose="020B0502040204020203" pitchFamily="34" charset="0"/>
                          <a:cs typeface="Segoe UI" panose="020B0502040204020203" pitchFamily="34" charset="0"/>
                        </a:rPr>
                        <a:t>1.2</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30-06-2017</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Various</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First public version delivered. </a:t>
                      </a:r>
                    </a:p>
                  </a:txBody>
                  <a:tcPr marL="91427" marR="91427" marT="45713" marB="45713"/>
                </a:tc>
                <a:extLst>
                  <a:ext uri="{0D108BD9-81ED-4DB2-BD59-A6C34878D82A}">
                    <a16:rowId xmlns:a16="http://schemas.microsoft.com/office/drawing/2014/main" val="4138700140"/>
                  </a:ext>
                </a:extLst>
              </a:tr>
              <a:tr h="154338">
                <a:tc>
                  <a:txBody>
                    <a:bodyPr/>
                    <a:lstStyle/>
                    <a:p>
                      <a:pPr marL="0" algn="l" defTabSz="932563"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1.3</a:t>
                      </a:r>
                    </a:p>
                  </a:txBody>
                  <a:tcPr marL="91427" marR="91427" marT="45713" marB="45713"/>
                </a:tc>
                <a:tc>
                  <a:txBody>
                    <a:bodyPr/>
                    <a:lstStyle/>
                    <a:p>
                      <a:pPr marL="0" algn="l" defTabSz="932563"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13-07-2017</a:t>
                      </a:r>
                    </a:p>
                  </a:txBody>
                  <a:tcPr marL="91427" marR="91427" marT="45713" marB="45713"/>
                </a:tc>
                <a:tc>
                  <a:txBody>
                    <a:bodyPr/>
                    <a:lstStyle/>
                    <a:p>
                      <a:pPr marL="0" algn="l" defTabSz="932563"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Various updates to align with delivery guide. Added section on Assessment tool; formatting &amp; layout; speaker notes</a:t>
                      </a:r>
                    </a:p>
                  </a:txBody>
                  <a:tcPr marL="91427" marR="91427" marT="45713" marB="45713"/>
                </a:tc>
                <a:extLst>
                  <a:ext uri="{0D108BD9-81ED-4DB2-BD59-A6C34878D82A}">
                    <a16:rowId xmlns:a16="http://schemas.microsoft.com/office/drawing/2014/main" val="2852784834"/>
                  </a:ext>
                </a:extLst>
              </a:tr>
              <a:tr h="0">
                <a:tc>
                  <a:txBody>
                    <a:bodyPr/>
                    <a:lstStyle/>
                    <a:p>
                      <a:r>
                        <a:rPr lang="en-US" sz="1400" dirty="0">
                          <a:latin typeface="Segoe UI" panose="020B0502040204020203" pitchFamily="34" charset="0"/>
                          <a:cs typeface="Segoe UI" panose="020B0502040204020203" pitchFamily="34" charset="0"/>
                        </a:rPr>
                        <a:t>1.8</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12-09-2017</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Segoe UI" panose="020B0502040204020203" pitchFamily="34" charset="0"/>
                          <a:cs typeface="Segoe UI" panose="020B0502040204020203" pitchFamily="34" charset="0"/>
                        </a:rPr>
                        <a:t>Minor changes/updates</a:t>
                      </a:r>
                    </a:p>
                  </a:txBody>
                  <a:tcPr marL="91427" marR="91427" marT="45713" marB="45713"/>
                </a:tc>
                <a:extLst>
                  <a:ext uri="{0D108BD9-81ED-4DB2-BD59-A6C34878D82A}">
                    <a16:rowId xmlns:a16="http://schemas.microsoft.com/office/drawing/2014/main" val="2095259371"/>
                  </a:ext>
                </a:extLst>
              </a:tr>
              <a:tr h="0">
                <a:tc>
                  <a:txBody>
                    <a:bodyPr/>
                    <a:lstStyle/>
                    <a:p>
                      <a:r>
                        <a:rPr lang="en-US" sz="1400" dirty="0">
                          <a:latin typeface="Segoe UI" panose="020B0502040204020203" pitchFamily="34" charset="0"/>
                          <a:cs typeface="Segoe UI" panose="020B0502040204020203" pitchFamily="34" charset="0"/>
                        </a:rPr>
                        <a:t>1.9</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18-09-2017</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Submitted for CELA review</a:t>
                      </a:r>
                    </a:p>
                  </a:txBody>
                  <a:tcPr marL="91427" marR="91427" marT="45713" marB="45713"/>
                </a:tc>
                <a:extLst>
                  <a:ext uri="{0D108BD9-81ED-4DB2-BD59-A6C34878D82A}">
                    <a16:rowId xmlns:a16="http://schemas.microsoft.com/office/drawing/2014/main" val="3790660161"/>
                  </a:ext>
                </a:extLst>
              </a:tr>
              <a:tr h="0">
                <a:tc>
                  <a:txBody>
                    <a:bodyPr/>
                    <a:lstStyle/>
                    <a:p>
                      <a:pPr marL="0" algn="l" defTabSz="914400"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2.0</a:t>
                      </a:r>
                    </a:p>
                  </a:txBody>
                  <a:tcPr marL="91427" marR="91427" marT="45713" marB="45713"/>
                </a:tc>
                <a:tc>
                  <a:txBody>
                    <a:bodyPr/>
                    <a:lstStyle/>
                    <a:p>
                      <a:pPr marL="0" algn="l" defTabSz="914400"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04-10-2017</a:t>
                      </a:r>
                    </a:p>
                  </a:txBody>
                  <a:tcPr marL="91427" marR="91427"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pPr marL="0" algn="l" defTabSz="914400"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Published version</a:t>
                      </a:r>
                    </a:p>
                  </a:txBody>
                  <a:tcPr marL="91427" marR="91427" marT="45713" marB="45713"/>
                </a:tc>
                <a:extLst>
                  <a:ext uri="{0D108BD9-81ED-4DB2-BD59-A6C34878D82A}">
                    <a16:rowId xmlns:a16="http://schemas.microsoft.com/office/drawing/2014/main" val="3311751417"/>
                  </a:ext>
                </a:extLst>
              </a:tr>
              <a:tr h="0">
                <a:tc>
                  <a:txBody>
                    <a:bodyPr/>
                    <a:lstStyle/>
                    <a:p>
                      <a:r>
                        <a:rPr lang="en-US" sz="1400" dirty="0">
                          <a:latin typeface="Segoe UI" panose="020B0502040204020203" pitchFamily="34" charset="0"/>
                          <a:cs typeface="Segoe UI" panose="020B0502040204020203" pitchFamily="34" charset="0"/>
                        </a:rPr>
                        <a:t>3.0</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29-03-2018</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Added Compliance Manager integration</a:t>
                      </a:r>
                    </a:p>
                  </a:txBody>
                  <a:tcPr marL="91427" marR="91427" marT="45713" marB="45713"/>
                </a:tc>
                <a:extLst>
                  <a:ext uri="{0D108BD9-81ED-4DB2-BD59-A6C34878D82A}">
                    <a16:rowId xmlns:a16="http://schemas.microsoft.com/office/drawing/2014/main" val="4202130073"/>
                  </a:ext>
                </a:extLst>
              </a:tr>
            </a:tbl>
          </a:graphicData>
        </a:graphic>
      </p:graphicFrame>
      <p:grpSp>
        <p:nvGrpSpPr>
          <p:cNvPr id="8" name="Group 7">
            <a:extLst>
              <a:ext uri="{FF2B5EF4-FFF2-40B4-BE49-F238E27FC236}">
                <a16:creationId xmlns:a16="http://schemas.microsoft.com/office/drawing/2014/main" id="{89BABC01-F15D-4E58-92C3-32FD293653AE}"/>
              </a:ext>
            </a:extLst>
          </p:cNvPr>
          <p:cNvGrpSpPr/>
          <p:nvPr/>
        </p:nvGrpSpPr>
        <p:grpSpPr>
          <a:xfrm rot="5400000">
            <a:off x="9745017" y="-11346"/>
            <a:ext cx="2446986" cy="2446986"/>
            <a:chOff x="8538693" y="3309870"/>
            <a:chExt cx="2446986" cy="2446986"/>
          </a:xfrm>
        </p:grpSpPr>
        <p:sp>
          <p:nvSpPr>
            <p:cNvPr id="9" name="Diagonal Stripe 8">
              <a:extLst>
                <a:ext uri="{FF2B5EF4-FFF2-40B4-BE49-F238E27FC236}">
                  <a16:creationId xmlns:a16="http://schemas.microsoft.com/office/drawing/2014/main" id="{72C2795E-0532-4CBD-ADFC-262C9FA97784}"/>
                </a:ext>
              </a:extLst>
            </p:cNvPr>
            <p:cNvSpPr/>
            <p:nvPr/>
          </p:nvSpPr>
          <p:spPr bwMode="auto">
            <a:xfrm>
              <a:off x="8538693" y="3309870"/>
              <a:ext cx="2446986" cy="2446986"/>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5504C59-8077-42AA-AFDE-2FAC5ECE01B5}"/>
                </a:ext>
              </a:extLst>
            </p:cNvPr>
            <p:cNvSpPr txBox="1"/>
            <p:nvPr/>
          </p:nvSpPr>
          <p:spPr>
            <a:xfrm rot="18975944">
              <a:off x="8639570" y="4028681"/>
              <a:ext cx="165397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70" normalizeH="0" baseline="0" noProof="0">
                  <a:ln>
                    <a:noFill/>
                  </a:ln>
                  <a:solidFill>
                    <a:srgbClr val="FFFFFF"/>
                  </a:solidFill>
                  <a:effectLst/>
                  <a:uLnTx/>
                  <a:uFillTx/>
                  <a:latin typeface="Segoe UI"/>
                  <a:ea typeface="+mn-ea"/>
                  <a:cs typeface="+mn-cs"/>
                </a:rPr>
                <a:t>hidden slide</a:t>
              </a:r>
              <a:endParaRPr kumimoji="0" lang="de-AT" sz="2400" b="1" i="0" u="none" strike="noStrike" kern="1200" cap="none" spc="-7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750549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Oval 11"/>
          <p:cNvSpPr/>
          <p:nvPr/>
        </p:nvSpPr>
        <p:spPr bwMode="auto">
          <a:xfrm>
            <a:off x="269240" y="38314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4</a:t>
            </a:r>
          </a:p>
        </p:txBody>
      </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l="36792" t="3110" r="42985"/>
          <a:stretch/>
        </p:blipFill>
        <p:spPr>
          <a:xfrm>
            <a:off x="7141944" y="0"/>
            <a:ext cx="5050055" cy="6858000"/>
          </a:xfrm>
          <a:prstGeom prst="rect">
            <a:avLst/>
          </a:prstGeom>
          <a:noFill/>
          <a:ln>
            <a:noFill/>
          </a:ln>
        </p:spPr>
      </p:pic>
      <p:sp>
        <p:nvSpPr>
          <p:cNvPr id="15" name="Rectangle 14"/>
          <p:cNvSpPr/>
          <p:nvPr/>
        </p:nvSpPr>
        <p:spPr bwMode="auto">
          <a:xfrm flipV="1">
            <a:off x="7141945" y="0"/>
            <a:ext cx="5050055" cy="6858000"/>
          </a:xfrm>
          <a:prstGeom prst="rect">
            <a:avLst/>
          </a:prstGeom>
          <a:solidFill>
            <a:schemeClr val="bg2">
              <a:lumMod val="10000"/>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txBox="1">
            <a:spLocks/>
          </p:cNvSpPr>
          <p:nvPr/>
        </p:nvSpPr>
        <p:spPr>
          <a:xfrm>
            <a:off x="7273771" y="916044"/>
            <a:ext cx="4534109"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Light"/>
                <a:ea typeface="+mn-ea"/>
                <a:cs typeface="Segoe UI" pitchFamily="34" charset="0"/>
              </a:rPr>
              <a:t>Example solutions</a:t>
            </a:r>
          </a:p>
        </p:txBody>
      </p:sp>
      <p:sp>
        <p:nvSpPr>
          <p:cNvPr id="18" name="Triangle 17"/>
          <p:cNvSpPr/>
          <p:nvPr/>
        </p:nvSpPr>
        <p:spPr bwMode="auto">
          <a:xfrm rot="5400000">
            <a:off x="7045741" y="1784410"/>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riangle 18"/>
          <p:cNvSpPr/>
          <p:nvPr/>
        </p:nvSpPr>
        <p:spPr bwMode="auto">
          <a:xfrm rot="5400000">
            <a:off x="7045741" y="2599270"/>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riangle 19"/>
          <p:cNvSpPr/>
          <p:nvPr/>
        </p:nvSpPr>
        <p:spPr bwMode="auto">
          <a:xfrm rot="5400000">
            <a:off x="7044304" y="3699028"/>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itle 1"/>
          <p:cNvSpPr txBox="1">
            <a:spLocks/>
          </p:cNvSpPr>
          <p:nvPr/>
        </p:nvSpPr>
        <p:spPr>
          <a:xfrm>
            <a:off x="762807" y="289511"/>
            <a:ext cx="6092327" cy="186948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4000" b="1" i="0" u="none" strike="noStrike" kern="1200" cap="none" spc="-100" normalizeH="0" baseline="0" noProof="0" dirty="0">
                <a:ln w="3175">
                  <a:noFill/>
                </a:ln>
                <a:solidFill>
                  <a:srgbClr val="0078D7"/>
                </a:solidFill>
                <a:effectLst/>
                <a:uLnTx/>
                <a:uFillTx/>
                <a:latin typeface="Segoe UI Light"/>
                <a:ea typeface="+mn-ea"/>
                <a:cs typeface="Segoe UI" pitchFamily="34" charset="0"/>
              </a:rPr>
              <a:t>Report: </a:t>
            </a:r>
            <a:br>
              <a:rPr kumimoji="0" lang="en-US" sz="4000" b="1" i="0" u="none" strike="noStrike" kern="1200" cap="none" spc="-100" normalizeH="0" baseline="0" noProof="0" dirty="0">
                <a:ln w="3175">
                  <a:noFill/>
                </a:ln>
                <a:solidFill>
                  <a:srgbClr val="0078D7"/>
                </a:solidFill>
                <a:effectLst/>
                <a:uLnTx/>
                <a:uFillTx/>
                <a:latin typeface="Segoe UI Light"/>
                <a:ea typeface="+mn-ea"/>
                <a:cs typeface="Segoe UI" pitchFamily="34" charset="0"/>
              </a:rPr>
            </a:br>
            <a:r>
              <a:rPr kumimoji="0" lang="en-US" sz="2800"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Keep required documentation, manage data requests and breach notifications</a:t>
            </a:r>
          </a:p>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grpSp>
        <p:nvGrpSpPr>
          <p:cNvPr id="25" name="Group 24"/>
          <p:cNvGrpSpPr/>
          <p:nvPr/>
        </p:nvGrpSpPr>
        <p:grpSpPr>
          <a:xfrm>
            <a:off x="762806" y="2264066"/>
            <a:ext cx="5807327" cy="4255753"/>
            <a:chOff x="762807" y="3000952"/>
            <a:chExt cx="5154857" cy="3664007"/>
          </a:xfrm>
        </p:grpSpPr>
        <p:sp>
          <p:nvSpPr>
            <p:cNvPr id="26" name="Rectangle 25"/>
            <p:cNvSpPr/>
            <p:nvPr/>
          </p:nvSpPr>
          <p:spPr bwMode="auto">
            <a:xfrm>
              <a:off x="3469104"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p:cNvSpPr/>
            <p:nvPr/>
          </p:nvSpPr>
          <p:spPr bwMode="auto">
            <a:xfrm>
              <a:off x="762807"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27"/>
            <p:cNvSpPr txBox="1"/>
            <p:nvPr/>
          </p:nvSpPr>
          <p:spPr>
            <a:xfrm>
              <a:off x="766361" y="3000952"/>
              <a:ext cx="2435191" cy="3483181"/>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Segoe UI Light"/>
                  <a:ea typeface="Segoe UI Black" panose="020B0A02040204020203" pitchFamily="34" charset="0"/>
                  <a:cs typeface="Segoe UI Semibold" panose="020B0702040204020203" pitchFamily="34" charset="0"/>
                </a:rPr>
                <a:t>Record-keeping:</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Enterprises will need to record the:</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Purposes of processing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Classifications of personal data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Third-parties with access to the data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Organizational and technical security measures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Data retention times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29" name="TextBox 28"/>
            <p:cNvSpPr txBox="1"/>
            <p:nvPr/>
          </p:nvSpPr>
          <p:spPr>
            <a:xfrm>
              <a:off x="3482473" y="3019407"/>
              <a:ext cx="2435191" cy="3149304"/>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Segoe UI Light"/>
                  <a:ea typeface="Segoe UI Black" panose="020B0A02040204020203" pitchFamily="34" charset="0"/>
                  <a:cs typeface="Segoe UI Semibold" panose="020B0702040204020203" pitchFamily="34" charset="0"/>
                </a:rPr>
                <a:t>Reporting tools:</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Implement reporting capabilities</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Cloud services (processor) documentation</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Audit logs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Breach notifications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Handling Data Subject Requests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Governance reporting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panose="020B0502040204020203" pitchFamily="34" charset="0"/>
                </a:rPr>
                <a:t>Compliance reviews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sp>
        <p:nvSpPr>
          <p:cNvPr id="21" name="Rectangle 20"/>
          <p:cNvSpPr/>
          <p:nvPr/>
        </p:nvSpPr>
        <p:spPr>
          <a:xfrm>
            <a:off x="7273770" y="1530707"/>
            <a:ext cx="5120424" cy="514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86494" rIns="279741" bIns="1864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Microsoft Trust Center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Service Trust Portal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Microsoft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Auditing &amp; Logging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Azure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Enterprise Mobility + Security (EMS)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Information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Dynamics 365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Reporting &amp;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Office &amp; Office 365 </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mn-cs"/>
              </a:rPr>
              <a:t>Service Assurance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Office 365 Audit Logs</a:t>
            </a:r>
            <a:endParaRPr kumimoji="0" lang="en-GB"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mn-cs"/>
              </a:rPr>
              <a:t>Customer Lockbox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riangle 19"/>
          <p:cNvSpPr/>
          <p:nvPr/>
        </p:nvSpPr>
        <p:spPr bwMode="auto">
          <a:xfrm rot="5400000">
            <a:off x="7042795" y="4530442"/>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riangle 19"/>
          <p:cNvSpPr/>
          <p:nvPr/>
        </p:nvSpPr>
        <p:spPr bwMode="auto">
          <a:xfrm rot="5400000">
            <a:off x="7042796" y="5354319"/>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5224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The Microsoft GDPR Detailed Assessment</a:t>
            </a:r>
            <a:endParaRPr lang="de-AT" sz="4400" dirty="0">
              <a:latin typeface="+mj-lt"/>
            </a:endParaRPr>
          </a:p>
        </p:txBody>
      </p:sp>
      <p:sp>
        <p:nvSpPr>
          <p:cNvPr id="3" name="Text Placeholder 2">
            <a:extLst>
              <a:ext uri="{FF2B5EF4-FFF2-40B4-BE49-F238E27FC236}">
                <a16:creationId xmlns:a16="http://schemas.microsoft.com/office/drawing/2014/main" id="{227C00BD-2DFA-4307-A35B-30C65B68410C}"/>
              </a:ext>
            </a:extLst>
          </p:cNvPr>
          <p:cNvSpPr>
            <a:spLocks noGrp="1"/>
          </p:cNvSpPr>
          <p:nvPr>
            <p:ph type="body" sz="quarter" idx="14"/>
          </p:nvPr>
        </p:nvSpPr>
        <p:spPr>
          <a:xfrm>
            <a:off x="363037" y="2831989"/>
            <a:ext cx="11531246" cy="476135"/>
          </a:xfrm>
        </p:spPr>
        <p:txBody>
          <a:bodyPr/>
          <a:lstStyle/>
          <a:p>
            <a:r>
              <a:rPr lang="en-US" sz="2400" dirty="0"/>
              <a:t>Engagement Overview</a:t>
            </a:r>
            <a:endParaRPr lang="en-US" dirty="0"/>
          </a:p>
        </p:txBody>
      </p:sp>
    </p:spTree>
    <p:extLst>
      <p:ext uri="{BB962C8B-B14F-4D97-AF65-F5344CB8AC3E}">
        <p14:creationId xmlns:p14="http://schemas.microsoft.com/office/powerpoint/2010/main" val="99331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The last step in the engagement</a:t>
            </a:r>
            <a:endParaRPr lang="nl-NL" sz="4000" spc="-100" dirty="0">
              <a:ln w="3175">
                <a:noFill/>
              </a:ln>
              <a:solidFill>
                <a:srgbClr val="6E6E73"/>
              </a:solidFill>
              <a:latin typeface="Segoe UI Light"/>
              <a:ea typeface="ＭＳ Ｐゴシック" charset="0"/>
              <a:cs typeface="Segoe UI" pitchFamily="34" charset="0"/>
            </a:endParaRPr>
          </a:p>
        </p:txBody>
      </p:sp>
      <p:cxnSp>
        <p:nvCxnSpPr>
          <p:cNvPr id="38" name="Straight Connector 37"/>
          <p:cNvCxnSpPr/>
          <p:nvPr/>
        </p:nvCxnSpPr>
        <p:spPr>
          <a:xfrm>
            <a:off x="456874"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71029"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492236"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BF21922-EF01-4429-9475-F59311260074}"/>
              </a:ext>
            </a:extLst>
          </p:cNvPr>
          <p:cNvGrpSpPr/>
          <p:nvPr/>
        </p:nvGrpSpPr>
        <p:grpSpPr>
          <a:xfrm>
            <a:off x="10404657" y="488"/>
            <a:ext cx="1786476" cy="1955102"/>
            <a:chOff x="10404657" y="488"/>
            <a:chExt cx="1786476" cy="1955102"/>
          </a:xfrm>
        </p:grpSpPr>
        <p:sp>
          <p:nvSpPr>
            <p:cNvPr id="20" name="Diagonal Stripe 19">
              <a:extLst>
                <a:ext uri="{FF2B5EF4-FFF2-40B4-BE49-F238E27FC236}">
                  <a16:creationId xmlns:a16="http://schemas.microsoft.com/office/drawing/2014/main" id="{7323B714-9895-4D68-AB05-B227DADB3928}"/>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C18526AA-1E84-41A6-84C7-5D43E41BC28D}"/>
                </a:ext>
              </a:extLst>
            </p:cNvPr>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AD03D3BF-F8A1-426D-9DAA-E4169D12EFC2}"/>
              </a:ext>
            </a:extLst>
          </p:cNvPr>
          <p:cNvSpPr/>
          <p:nvPr/>
        </p:nvSpPr>
        <p:spPr>
          <a:xfrm>
            <a:off x="454493" y="2309104"/>
            <a:ext cx="2520000" cy="515484"/>
          </a:xfrm>
          <a:prstGeom prst="rect">
            <a:avLst/>
          </a:prstGeom>
          <a:solidFill>
            <a:schemeClr val="accent5">
              <a:lumMod val="75000"/>
            </a:schemeClr>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B8EAE77-FAAA-450C-AD57-3A44CBAFC1F9}"/>
              </a:ext>
            </a:extLst>
          </p:cNvPr>
          <p:cNvSpPr/>
          <p:nvPr/>
        </p:nvSpPr>
        <p:spPr>
          <a:xfrm>
            <a:off x="2974493" y="2309104"/>
            <a:ext cx="2520000" cy="515484"/>
          </a:xfrm>
          <a:prstGeom prst="rect">
            <a:avLst/>
          </a:prstGeom>
          <a:solidFill>
            <a:schemeClr val="accent6"/>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1637CCF-4C31-4040-AC4B-5CF888A1E525}"/>
              </a:ext>
            </a:extLst>
          </p:cNvPr>
          <p:cNvSpPr/>
          <p:nvPr/>
        </p:nvSpPr>
        <p:spPr>
          <a:xfrm>
            <a:off x="5494493" y="2309104"/>
            <a:ext cx="2520000" cy="515484"/>
          </a:xfrm>
          <a:prstGeom prst="rect">
            <a:avLst/>
          </a:prstGeom>
          <a:solidFill>
            <a:schemeClr val="accent4"/>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E7615A40-0EF2-47D3-805A-36B3307C15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222" y="2376313"/>
            <a:ext cx="452515" cy="381065"/>
          </a:xfrm>
          <a:prstGeom prst="rect">
            <a:avLst/>
          </a:prstGeom>
        </p:spPr>
      </p:pic>
      <p:pic>
        <p:nvPicPr>
          <p:cNvPr id="31" name="Picture 30">
            <a:extLst>
              <a:ext uri="{FF2B5EF4-FFF2-40B4-BE49-F238E27FC236}">
                <a16:creationId xmlns:a16="http://schemas.microsoft.com/office/drawing/2014/main" id="{B3E6004B-6682-48C1-A74C-F34A34FA9D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8837" y="2376313"/>
            <a:ext cx="452515" cy="381065"/>
          </a:xfrm>
          <a:prstGeom prst="rect">
            <a:avLst/>
          </a:prstGeom>
        </p:spPr>
      </p:pic>
      <p:pic>
        <p:nvPicPr>
          <p:cNvPr id="33" name="Picture 32">
            <a:extLst>
              <a:ext uri="{FF2B5EF4-FFF2-40B4-BE49-F238E27FC236}">
                <a16:creationId xmlns:a16="http://schemas.microsoft.com/office/drawing/2014/main" id="{95F9BF42-D89A-47F6-9BD3-F86ABD1EDC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24222" y="2376313"/>
            <a:ext cx="269962" cy="337452"/>
          </a:xfrm>
          <a:prstGeom prst="rect">
            <a:avLst/>
          </a:prstGeom>
        </p:spPr>
      </p:pic>
      <p:sp>
        <p:nvSpPr>
          <p:cNvPr id="11" name="Rectangle 10">
            <a:extLst>
              <a:ext uri="{FF2B5EF4-FFF2-40B4-BE49-F238E27FC236}">
                <a16:creationId xmlns:a16="http://schemas.microsoft.com/office/drawing/2014/main" id="{C60A23B2-C0D4-43E8-8FE7-16ABC3F4C84B}"/>
              </a:ext>
            </a:extLst>
          </p:cNvPr>
          <p:cNvSpPr/>
          <p:nvPr/>
        </p:nvSpPr>
        <p:spPr>
          <a:xfrm>
            <a:off x="454492" y="3634155"/>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Three weeks ago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Pre-Engagement meeting</a:t>
            </a:r>
          </a:p>
        </p:txBody>
      </p:sp>
      <p:sp>
        <p:nvSpPr>
          <p:cNvPr id="37" name="Rectangle 36">
            <a:extLst>
              <a:ext uri="{FF2B5EF4-FFF2-40B4-BE49-F238E27FC236}">
                <a16:creationId xmlns:a16="http://schemas.microsoft.com/office/drawing/2014/main" id="{541AEEBB-1D1A-4F83-9731-38CE9D496971}"/>
              </a:ext>
            </a:extLst>
          </p:cNvPr>
          <p:cNvSpPr/>
          <p:nvPr/>
        </p:nvSpPr>
        <p:spPr>
          <a:xfrm>
            <a:off x="2971029" y="3634155"/>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Three weeks ago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Secure executive sponsor and align resources to complete the Microsoft GDPR Detailed Assessment</a:t>
            </a:r>
          </a:p>
        </p:txBody>
      </p:sp>
      <p:sp>
        <p:nvSpPr>
          <p:cNvPr id="39" name="Rectangle 38">
            <a:extLst>
              <a:ext uri="{FF2B5EF4-FFF2-40B4-BE49-F238E27FC236}">
                <a16:creationId xmlns:a16="http://schemas.microsoft.com/office/drawing/2014/main" id="{550755C0-AF2E-47BB-9774-EAAE9CB31B4C}"/>
              </a:ext>
            </a:extLst>
          </p:cNvPr>
          <p:cNvSpPr/>
          <p:nvPr/>
        </p:nvSpPr>
        <p:spPr>
          <a:xfrm>
            <a:off x="5473807" y="3634154"/>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Two weeks ago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Complete the Microsoft GDPR Detailed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analyze results and prepare recommendations</a:t>
            </a:r>
          </a:p>
          <a:p>
            <a:endParaRPr lang="en-US" sz="1400" u="sng" dirty="0">
              <a:solidFill>
                <a:srgbClr val="828287"/>
              </a:solidFill>
            </a:endParaRPr>
          </a:p>
          <a:p>
            <a:r>
              <a:rPr lang="en-US" sz="1400" u="sng" dirty="0">
                <a:solidFill>
                  <a:srgbClr val="828287"/>
                </a:solidFill>
              </a:rPr>
              <a:t>Optional</a:t>
            </a:r>
          </a:p>
          <a:p>
            <a:r>
              <a:rPr lang="en-US" sz="1400" dirty="0">
                <a:solidFill>
                  <a:srgbClr val="828287"/>
                </a:solidFill>
              </a:rPr>
              <a:t>Real-time assessment of the GDPR compliance posture for customers assets in the Microsoft cloud using Compliance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C32EC0-3BB4-4EBB-8D10-49998F898848}"/>
              </a:ext>
            </a:extLst>
          </p:cNvPr>
          <p:cNvSpPr/>
          <p:nvPr/>
        </p:nvSpPr>
        <p:spPr>
          <a:xfrm>
            <a:off x="7990344" y="3634154"/>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Today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Present the findings, discuss remediation and next steps. Deliver prioritized roadmap</a:t>
            </a:r>
          </a:p>
        </p:txBody>
      </p:sp>
      <p:sp>
        <p:nvSpPr>
          <p:cNvPr id="23" name="Rectangle 22">
            <a:extLst>
              <a:ext uri="{FF2B5EF4-FFF2-40B4-BE49-F238E27FC236}">
                <a16:creationId xmlns:a16="http://schemas.microsoft.com/office/drawing/2014/main" id="{86734D7F-7488-4FA2-B998-230185C39685}"/>
              </a:ext>
            </a:extLst>
          </p:cNvPr>
          <p:cNvSpPr/>
          <p:nvPr/>
        </p:nvSpPr>
        <p:spPr>
          <a:xfrm>
            <a:off x="321732" y="1809227"/>
            <a:ext cx="7659832" cy="4754395"/>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Shape 5338"/>
          <p:cNvSpPr/>
          <p:nvPr/>
        </p:nvSpPr>
        <p:spPr>
          <a:xfrm>
            <a:off x="10484764" y="2031996"/>
            <a:ext cx="607973" cy="110253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0" y="0"/>
                </a:lnTo>
                <a:lnTo>
                  <a:pt x="0" y="21600"/>
                </a:lnTo>
                <a:lnTo>
                  <a:pt x="21600" y="10800"/>
                </a:lnTo>
                <a:close/>
              </a:path>
            </a:pathLst>
          </a:custGeom>
          <a:solidFill>
            <a:schemeClr val="accent1"/>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2800">
                <a:solidFill>
                  <a:srgbClr val="FFFFFF"/>
                </a:solidFill>
                <a:latin typeface="linea-basic-10"/>
                <a:ea typeface="linea-basic-10"/>
                <a:cs typeface="linea-basic-10"/>
                <a:sym typeface="linea-basic-10"/>
              </a:defRPr>
            </a:pPr>
            <a:endParaRPr kumimoji="0" sz="2800" b="0" i="0" u="none" strike="noStrike" kern="1200" cap="none" spc="0" normalizeH="0" baseline="0" noProof="0">
              <a:ln>
                <a:noFill/>
              </a:ln>
              <a:solidFill>
                <a:srgbClr val="FFFFFF"/>
              </a:solidFill>
              <a:effectLst/>
              <a:uLnTx/>
              <a:uFillTx/>
              <a:latin typeface="linea-basic-10"/>
              <a:sym typeface="linea-basic-10"/>
            </a:endParaRPr>
          </a:p>
        </p:txBody>
      </p:sp>
      <p:sp>
        <p:nvSpPr>
          <p:cNvPr id="26" name="Rectangle 25">
            <a:extLst>
              <a:ext uri="{FF2B5EF4-FFF2-40B4-BE49-F238E27FC236}">
                <a16:creationId xmlns:a16="http://schemas.microsoft.com/office/drawing/2014/main" id="{267B0BD0-235F-4E75-9800-BE02C0E3A6EE}"/>
              </a:ext>
            </a:extLst>
          </p:cNvPr>
          <p:cNvSpPr/>
          <p:nvPr/>
        </p:nvSpPr>
        <p:spPr>
          <a:xfrm>
            <a:off x="7993807" y="2309104"/>
            <a:ext cx="2520000" cy="515484"/>
          </a:xfrm>
          <a:prstGeom prst="rect">
            <a:avLst/>
          </a:prstGeom>
          <a:solidFill>
            <a:schemeClr val="accent1"/>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linea-basic-10"/>
              <a:ea typeface="+mn-ea"/>
              <a:cs typeface="+mn-cs"/>
            </a:endParaRPr>
          </a:p>
        </p:txBody>
      </p:sp>
      <p:cxnSp>
        <p:nvCxnSpPr>
          <p:cNvPr id="27" name="Straight Connector 26">
            <a:extLst>
              <a:ext uri="{FF2B5EF4-FFF2-40B4-BE49-F238E27FC236}">
                <a16:creationId xmlns:a16="http://schemas.microsoft.com/office/drawing/2014/main" id="{6A643E2A-3C53-49BE-8B30-441603111E94}"/>
              </a:ext>
            </a:extLst>
          </p:cNvPr>
          <p:cNvCxnSpPr/>
          <p:nvPr/>
        </p:nvCxnSpPr>
        <p:spPr>
          <a:xfrm>
            <a:off x="7995428"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7E652B4E-953F-45C9-A4C6-1F3ECACD3C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4387" y="2376313"/>
            <a:ext cx="452515" cy="381065"/>
          </a:xfrm>
          <a:prstGeom prst="rect">
            <a:avLst/>
          </a:prstGeom>
        </p:spPr>
      </p:pic>
    </p:spTree>
    <p:extLst>
      <p:ext uri="{BB962C8B-B14F-4D97-AF65-F5344CB8AC3E}">
        <p14:creationId xmlns:p14="http://schemas.microsoft.com/office/powerpoint/2010/main" val="9842796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2" y="1034032"/>
          <a:ext cx="12191132" cy="5809859"/>
        </p:xfrm>
        <a:graphic>
          <a:graphicData uri="http://schemas.openxmlformats.org/drawingml/2006/table">
            <a:tbl>
              <a:tblPr firstRow="1" bandRow="1">
                <a:tableStyleId>{5C22544A-7EE6-4342-B048-85BDC9FD1C3A}</a:tableStyleId>
              </a:tblPr>
              <a:tblGrid>
                <a:gridCol w="2147712">
                  <a:extLst>
                    <a:ext uri="{9D8B030D-6E8A-4147-A177-3AD203B41FA5}">
                      <a16:colId xmlns:a16="http://schemas.microsoft.com/office/drawing/2014/main" val="593289735"/>
                    </a:ext>
                  </a:extLst>
                </a:gridCol>
                <a:gridCol w="2068711">
                  <a:extLst>
                    <a:ext uri="{9D8B030D-6E8A-4147-A177-3AD203B41FA5}">
                      <a16:colId xmlns:a16="http://schemas.microsoft.com/office/drawing/2014/main" val="1253711678"/>
                    </a:ext>
                  </a:extLst>
                </a:gridCol>
                <a:gridCol w="2061759">
                  <a:extLst>
                    <a:ext uri="{9D8B030D-6E8A-4147-A177-3AD203B41FA5}">
                      <a16:colId xmlns:a16="http://schemas.microsoft.com/office/drawing/2014/main" val="1129751960"/>
                    </a:ext>
                  </a:extLst>
                </a:gridCol>
                <a:gridCol w="2126992">
                  <a:extLst>
                    <a:ext uri="{9D8B030D-6E8A-4147-A177-3AD203B41FA5}">
                      <a16:colId xmlns:a16="http://schemas.microsoft.com/office/drawing/2014/main" val="2848564526"/>
                    </a:ext>
                  </a:extLst>
                </a:gridCol>
                <a:gridCol w="1274456">
                  <a:extLst>
                    <a:ext uri="{9D8B030D-6E8A-4147-A177-3AD203B41FA5}">
                      <a16:colId xmlns:a16="http://schemas.microsoft.com/office/drawing/2014/main" val="918284579"/>
                    </a:ext>
                  </a:extLst>
                </a:gridCol>
                <a:gridCol w="2511502">
                  <a:extLst>
                    <a:ext uri="{9D8B030D-6E8A-4147-A177-3AD203B41FA5}">
                      <a16:colId xmlns:a16="http://schemas.microsoft.com/office/drawing/2014/main" val="3131511458"/>
                    </a:ext>
                  </a:extLst>
                </a:gridCol>
              </a:tblGrid>
              <a:tr h="826505">
                <a:tc>
                  <a:txBody>
                    <a:bodyPr/>
                    <a:lstStyle/>
                    <a:p>
                      <a:pPr algn="ctr"/>
                      <a:r>
                        <a:rPr lang="en-US" sz="1800" b="0" dirty="0">
                          <a:solidFill>
                            <a:schemeClr val="bg2"/>
                          </a:solidFill>
                          <a:latin typeface="+mj-lt"/>
                          <a:cs typeface="Segoe UI Semilight" panose="020B0402040204020203" pitchFamily="34" charset="0"/>
                        </a:rPr>
                        <a:t>Workshop</a:t>
                      </a:r>
                      <a:endParaRPr lang="de-AT" sz="1800" b="0" dirty="0">
                        <a:solidFill>
                          <a:schemeClr val="bg2"/>
                        </a:solidFill>
                        <a:latin typeface="+mj-lt"/>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algn="ctr"/>
                      <a:r>
                        <a:rPr lang="en-US" sz="1800" b="0" dirty="0">
                          <a:solidFill>
                            <a:schemeClr val="bg2"/>
                          </a:solidFill>
                          <a:latin typeface="+mj-lt"/>
                          <a:cs typeface="Segoe UI Semilight" panose="020B0402040204020203" pitchFamily="34" charset="0"/>
                        </a:rPr>
                        <a:t>Description</a:t>
                      </a:r>
                      <a:endParaRPr lang="de-AT" sz="1800" b="0" dirty="0">
                        <a:solidFill>
                          <a:schemeClr val="bg2"/>
                        </a:solidFill>
                        <a:latin typeface="+mj-lt"/>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algn="ctr"/>
                      <a:r>
                        <a:rPr lang="en-US" sz="1800" b="0" dirty="0">
                          <a:solidFill>
                            <a:schemeClr val="bg2"/>
                          </a:solidFill>
                          <a:latin typeface="+mj-lt"/>
                          <a:cs typeface="Segoe UI Semilight" panose="020B0402040204020203" pitchFamily="34" charset="0"/>
                        </a:rPr>
                        <a:t>Outcome</a:t>
                      </a:r>
                      <a:endParaRPr lang="de-AT" sz="1800" b="0" dirty="0">
                        <a:solidFill>
                          <a:schemeClr val="bg2"/>
                        </a:solidFill>
                        <a:latin typeface="+mj-lt"/>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algn="ctr">
                        <a:lnSpc>
                          <a:spcPts val="1600"/>
                        </a:lnSpc>
                      </a:pPr>
                      <a:r>
                        <a:rPr lang="en-US" sz="1800" b="0" dirty="0">
                          <a:solidFill>
                            <a:schemeClr val="bg2"/>
                          </a:solidFill>
                          <a:latin typeface="+mj-lt"/>
                          <a:cs typeface="Segoe UI Semilight" panose="020B0402040204020203" pitchFamily="34" charset="0"/>
                        </a:rPr>
                        <a:t>Customer attendees</a:t>
                      </a:r>
                      <a:endParaRPr lang="de-AT" sz="1800" b="0" dirty="0">
                        <a:solidFill>
                          <a:schemeClr val="bg2"/>
                        </a:solidFill>
                        <a:latin typeface="+mj-lt"/>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algn="ctr"/>
                      <a:r>
                        <a:rPr lang="de-AT" sz="1800" b="0" dirty="0">
                          <a:solidFill>
                            <a:schemeClr val="bg2"/>
                          </a:solidFill>
                          <a:latin typeface="+mj-lt"/>
                          <a:cs typeface="Segoe UI Semilight" panose="020B0402040204020203" pitchFamily="34" charset="0"/>
                        </a:rPr>
                        <a:t>Time</a:t>
                      </a: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600"/>
                        </a:lnSpc>
                      </a:pPr>
                      <a:r>
                        <a:rPr lang="en-US" sz="1800" b="0" kern="1200" dirty="0">
                          <a:solidFill>
                            <a:schemeClr val="bg2"/>
                          </a:solidFill>
                          <a:latin typeface="+mj-lt"/>
                          <a:ea typeface="+mn-ea"/>
                          <a:cs typeface="Segoe UI Semilight" panose="020B0402040204020203" pitchFamily="34" charset="0"/>
                        </a:rPr>
                        <a:t>Scheduled time, room</a:t>
                      </a:r>
                      <a:endParaRPr lang="de-AT" sz="1800" b="0" kern="1200" dirty="0">
                        <a:solidFill>
                          <a:schemeClr val="bg2"/>
                        </a:solidFill>
                        <a:latin typeface="+mj-lt"/>
                        <a:ea typeface="+mn-ea"/>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extLst>
                  <a:ext uri="{0D108BD9-81ED-4DB2-BD59-A6C34878D82A}">
                    <a16:rowId xmlns:a16="http://schemas.microsoft.com/office/drawing/2014/main" val="419503433"/>
                  </a:ext>
                </a:extLst>
              </a:tr>
              <a:tr h="207514">
                <a:tc gridSpan="6">
                  <a:txBody>
                    <a:bodyPr/>
                    <a:lstStyle/>
                    <a:p>
                      <a:pPr algn="ctr"/>
                      <a:r>
                        <a:rPr lang="de-AT" sz="1400" b="0" kern="1200" dirty="0">
                          <a:solidFill>
                            <a:schemeClr val="bg1"/>
                          </a:solidFill>
                          <a:latin typeface="+mn-lt"/>
                          <a:ea typeface="+mn-ea"/>
                          <a:cs typeface="Segoe UI Semilight" panose="020B0402040204020203" pitchFamily="34" charset="0"/>
                        </a:rPr>
                        <a:t>Day 1</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6">
                        <a:lumMod val="60000"/>
                        <a:lumOff val="40000"/>
                      </a:schemeClr>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518734167"/>
                  </a:ext>
                </a:extLst>
              </a:tr>
              <a:tr h="610357">
                <a:tc>
                  <a:txBody>
                    <a:bodyPr/>
                    <a:lstStyle/>
                    <a:p>
                      <a:r>
                        <a:rPr lang="en-US" sz="1100" dirty="0">
                          <a:latin typeface="+mn-lt"/>
                          <a:cs typeface="Segoe UI Semilight" panose="020B0402040204020203" pitchFamily="34" charset="0"/>
                        </a:rPr>
                        <a:t>Engagement Kickoff</a:t>
                      </a:r>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a:latin typeface="+mn-lt"/>
                          <a:cs typeface="Segoe UI Semilight" panose="020B0402040204020203" pitchFamily="34" charset="0"/>
                        </a:rPr>
                        <a:t>Provides an overview of the 2-day on-site agenda and goals as well as an opportunity to cover Q&amp;A and project governance.</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Agreed plan and schedule for the 2-day on-site assessment.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Confirm schedule and logistics</a:t>
                      </a:r>
                    </a:p>
                    <a:p>
                      <a:endParaRPr lang="en-US" sz="110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dirty="0">
                          <a:latin typeface="+mn-lt"/>
                          <a:cs typeface="Segoe UI Semilight" panose="020B0402040204020203" pitchFamily="34" charset="0"/>
                        </a:rPr>
                        <a:t>All project team</a:t>
                      </a: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de-AT" sz="1100" dirty="0">
                          <a:latin typeface="+mn-lt"/>
                          <a:cs typeface="Segoe UI Semilight" panose="020B0402040204020203" pitchFamily="34" charset="0"/>
                        </a:rPr>
                        <a:t>1 hours</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de-AT" sz="1100" dirty="0">
                          <a:latin typeface="+mn-lt"/>
                          <a:cs typeface="Segoe UI Semilight" panose="020B0402040204020203" pitchFamily="34" charset="0"/>
                        </a:rPr>
                        <a:t>&lt;Time&gt;, &lt;Room&gt;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694557685"/>
                  </a:ext>
                </a:extLst>
              </a:tr>
              <a:tr h="476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noProof="0">
                          <a:solidFill>
                            <a:schemeClr val="dk1"/>
                          </a:solidFill>
                          <a:latin typeface="+mn-lt"/>
                          <a:ea typeface="+mn-ea"/>
                          <a:cs typeface="Segoe UI Semilight" panose="020B0402040204020203" pitchFamily="34" charset="0"/>
                        </a:rPr>
                        <a:t>Start Microsoft GDPR Detailed Assessment</a:t>
                      </a:r>
                    </a:p>
                    <a:p>
                      <a:endParaRPr lang="en-US" sz="1100" noProof="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Answer the questions from the Microsoft GDPR Detailed assessment tool</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100" dirty="0">
                          <a:latin typeface="+mn-lt"/>
                          <a:cs typeface="Segoe UI Semilight" panose="020B0402040204020203" pitchFamily="34" charset="0"/>
                        </a:rPr>
                        <a:t>Partially completed GDPR questionnaire</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dirty="0">
                          <a:latin typeface="+mn-lt"/>
                          <a:cs typeface="Segoe UI Semilight" panose="020B0402040204020203" pitchFamily="34" charset="0"/>
                        </a:rPr>
                        <a:t>Selected customer responders</a:t>
                      </a:r>
                      <a:endParaRPr lang="en-US" sz="1100" baseline="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7 hours</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2112841300"/>
                  </a:ext>
                </a:extLst>
              </a:tr>
              <a:tr h="207514">
                <a:tc gridSpan="6">
                  <a:txBody>
                    <a:bodyPr/>
                    <a:lstStyle/>
                    <a:p>
                      <a:pPr marL="0" algn="ctr" defTabSz="914400" rtl="0" eaLnBrk="1" latinLnBrk="0" hangingPunct="1"/>
                      <a:r>
                        <a:rPr lang="en-US" sz="1400" b="0" kern="1200" noProof="0" dirty="0">
                          <a:solidFill>
                            <a:schemeClr val="bg1"/>
                          </a:solidFill>
                          <a:latin typeface="+mn-lt"/>
                          <a:ea typeface="+mn-ea"/>
                          <a:cs typeface="Segoe UI Semilight" panose="020B0402040204020203" pitchFamily="34" charset="0"/>
                        </a:rPr>
                        <a:t>Day 2</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6">
                        <a:lumMod val="60000"/>
                        <a:lumOff val="40000"/>
                      </a:schemeClr>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en-US"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3540036854"/>
                  </a:ext>
                </a:extLst>
              </a:tr>
              <a:tr h="476076">
                <a:tc>
                  <a:txBody>
                    <a:bodyPr/>
                    <a:lstStyle/>
                    <a:p>
                      <a:r>
                        <a:rPr lang="en-US" sz="1100" noProof="0" dirty="0">
                          <a:latin typeface="+mn-lt"/>
                          <a:cs typeface="Segoe UI Semilight" panose="020B0402040204020203" pitchFamily="34" charset="0"/>
                        </a:rPr>
                        <a:t>Day 1 Review</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algn="l" defTabSz="914192" rtl="0" eaLnBrk="1" latinLnBrk="0" hangingPunct="1"/>
                      <a:r>
                        <a:rPr lang="en-US" sz="1100" kern="1200" noProof="0" dirty="0">
                          <a:solidFill>
                            <a:schemeClr val="dk1"/>
                          </a:solidFill>
                          <a:latin typeface="+mn-lt"/>
                          <a:ea typeface="+mn-ea"/>
                          <a:cs typeface="Segoe UI Semilight" panose="020B0402040204020203" pitchFamily="34" charset="0"/>
                        </a:rPr>
                        <a:t>Review progress from day one, discuss any open items and identified issues.</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100" dirty="0">
                          <a:latin typeface="+mn-lt"/>
                          <a:cs typeface="Segoe UI Semilight" panose="020B0402040204020203" pitchFamily="34" charset="0"/>
                        </a:rPr>
                        <a:t>Ready to move on with completion of the Microsoft GDPR Detailed Assessment.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cs typeface="Segoe UI Semilight" panose="020B0402040204020203" pitchFamily="34" charset="0"/>
                        </a:rPr>
                        <a:t>All project team</a:t>
                      </a: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0.5 hours</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3268088031"/>
                  </a:ext>
                </a:extLst>
              </a:tr>
              <a:tr h="476076">
                <a:tc>
                  <a:txBody>
                    <a:bodyPr/>
                    <a:lstStyle/>
                    <a:p>
                      <a:r>
                        <a:rPr lang="en-US" sz="1100" noProof="0" dirty="0">
                          <a:latin typeface="+mn-lt"/>
                          <a:cs typeface="Segoe UI Semilight" panose="020B0402040204020203" pitchFamily="34" charset="0"/>
                        </a:rPr>
                        <a:t>Complete Microsoft GDPR Detailed Assessment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baseline="0" noProof="0" dirty="0">
                          <a:latin typeface="+mn-lt"/>
                          <a:cs typeface="Segoe UI Semilight" panose="020B0402040204020203" pitchFamily="34" charset="0"/>
                        </a:rPr>
                        <a:t>Answer the remaining questions in the Microsoft GDPR Detailed Assessment.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100" dirty="0">
                          <a:latin typeface="+mn-lt"/>
                          <a:cs typeface="Segoe UI Semilight" panose="020B0402040204020203" pitchFamily="34" charset="0"/>
                        </a:rPr>
                        <a:t>Completed GDPR questionnaire</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dirty="0">
                          <a:latin typeface="+mn-lt"/>
                          <a:cs typeface="Segoe UI Semilight" panose="020B0402040204020203" pitchFamily="34" charset="0"/>
                        </a:rPr>
                        <a:t>Selected customer responders</a:t>
                      </a: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4.5 hours</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3690089298"/>
                  </a:ext>
                </a:extLst>
              </a:tr>
              <a:tr h="677632">
                <a:tc>
                  <a:txBody>
                    <a:bodyPr/>
                    <a:lstStyle/>
                    <a:p>
                      <a:r>
                        <a:rPr lang="en-US" sz="1100" noProof="0" dirty="0">
                          <a:solidFill>
                            <a:srgbClr val="2C292A"/>
                          </a:solidFill>
                          <a:latin typeface="+mn-lt"/>
                          <a:cs typeface="Segoe UI Semilight"/>
                        </a:rPr>
                        <a:t>Outcome analysis &amp; Write-Up</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baseline="0" noProof="0" dirty="0">
                          <a:latin typeface="+mn-lt"/>
                          <a:cs typeface="Segoe UI Semilight" panose="020B0402040204020203" pitchFamily="34" charset="0"/>
                        </a:rPr>
                        <a:t>Review results of GDPR Microsoft GDPR Detailed Assessment, prepare the close out presentation.</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Close Out presentation</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Compliance Team Partner</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3 hours</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2668345043"/>
                  </a:ext>
                </a:extLst>
              </a:tr>
              <a:tr h="207514">
                <a:tc gridSpan="6">
                  <a:txBody>
                    <a:bodyPr/>
                    <a:lstStyle/>
                    <a:p>
                      <a:pPr marL="0" algn="ctr" defTabSz="914400" rtl="0" eaLnBrk="1" latinLnBrk="0" hangingPunct="1"/>
                      <a:r>
                        <a:rPr lang="en-US" sz="1400" b="0" kern="1200" noProof="0" dirty="0">
                          <a:solidFill>
                            <a:schemeClr val="bg1"/>
                          </a:solidFill>
                          <a:latin typeface="+mn-lt"/>
                          <a:ea typeface="+mn-ea"/>
                          <a:cs typeface="Segoe UI Semilight" panose="020B0402040204020203" pitchFamily="34" charset="0"/>
                        </a:rPr>
                        <a:t>Engagement Closeout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rgbClr val="A9D18E"/>
                    </a:solidFill>
                  </a:tcPr>
                </a:tc>
                <a:tc hMerge="1">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100" baseline="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en-US" sz="110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en-US" sz="110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1843190281"/>
                  </a:ext>
                </a:extLst>
              </a:tr>
              <a:tr h="677632">
                <a:tc>
                  <a:txBody>
                    <a:bodyPr/>
                    <a:lstStyle/>
                    <a:p>
                      <a:r>
                        <a:rPr lang="en-US" sz="1100" noProof="0" dirty="0">
                          <a:solidFill>
                            <a:srgbClr val="2C292A"/>
                          </a:solidFill>
                          <a:latin typeface="+mn-lt"/>
                          <a:cs typeface="Segoe UI Semilight"/>
                        </a:rPr>
                        <a:t>Close Out Presentation </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baseline="0" noProof="0" dirty="0">
                          <a:latin typeface="+mn-lt"/>
                          <a:cs typeface="Segoe UI Semilight" panose="020B0402040204020203" pitchFamily="34" charset="0"/>
                        </a:rPr>
                        <a:t>Present findings from the assessment and define next steps and roadmap towards GDPR compliance.</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List of next steps and a roadmap with actionable items and timelines, assisting towards GDPR compliancy </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cs typeface="Segoe UI Semilight" panose="020B0402040204020203" pitchFamily="34" charset="0"/>
                        </a:rPr>
                        <a:t>All project team</a:t>
                      </a: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de-AT" sz="1100" dirty="0">
                          <a:latin typeface="+mn-lt"/>
                          <a:cs typeface="Segoe UI Semilight" panose="020B0402040204020203" pitchFamily="34" charset="0"/>
                        </a:rPr>
                        <a:t>2 </a:t>
                      </a:r>
                      <a:r>
                        <a:rPr lang="de-AT" sz="1100" dirty="0" err="1">
                          <a:latin typeface="+mn-lt"/>
                          <a:cs typeface="Segoe UI Semilight" panose="020B0402040204020203" pitchFamily="34" charset="0"/>
                        </a:rPr>
                        <a:t>hours</a:t>
                      </a:r>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2006562413"/>
                  </a:ext>
                </a:extLst>
              </a:tr>
            </a:tbl>
          </a:graphicData>
        </a:graphic>
      </p:graphicFrame>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677" y="1161268"/>
            <a:ext cx="452515" cy="381065"/>
          </a:xfrm>
          <a:prstGeom prst="rect">
            <a:avLst/>
          </a:prstGeom>
        </p:spPr>
      </p:pic>
      <p:pic>
        <p:nvPicPr>
          <p:cNvPr id="27" name="Picture 26"/>
          <p:cNvPicPr>
            <a:picLocks noChangeAspect="1"/>
          </p:cNvPicPr>
          <p:nvPr/>
        </p:nvPicPr>
        <p:blipFill>
          <a:blip r:embed="rId4"/>
          <a:stretch>
            <a:fillRect/>
          </a:stretch>
        </p:blipFill>
        <p:spPr>
          <a:xfrm>
            <a:off x="3041624" y="1154657"/>
            <a:ext cx="302224" cy="381065"/>
          </a:xfrm>
          <a:prstGeom prst="rect">
            <a:avLst/>
          </a:prstGeom>
        </p:spPr>
      </p:pic>
      <p:pic>
        <p:nvPicPr>
          <p:cNvPr id="28" name="Picture 27"/>
          <p:cNvPicPr>
            <a:picLocks noChangeAspect="1"/>
          </p:cNvPicPr>
          <p:nvPr/>
        </p:nvPicPr>
        <p:blipFill>
          <a:blip r:embed="rId5"/>
          <a:stretch>
            <a:fillRect/>
          </a:stretch>
        </p:blipFill>
        <p:spPr>
          <a:xfrm>
            <a:off x="5128265" y="1171397"/>
            <a:ext cx="367746" cy="360808"/>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2683" y="1183074"/>
            <a:ext cx="269962" cy="337452"/>
          </a:xfrm>
          <a:prstGeom prst="rect">
            <a:avLst/>
          </a:prstGeom>
        </p:spPr>
      </p:pic>
      <p:pic>
        <p:nvPicPr>
          <p:cNvPr id="30" name="Picture 29"/>
          <p:cNvPicPr>
            <a:picLocks noChangeAspect="1"/>
          </p:cNvPicPr>
          <p:nvPr/>
        </p:nvPicPr>
        <p:blipFill>
          <a:blip r:embed="rId7"/>
          <a:stretch>
            <a:fillRect/>
          </a:stretch>
        </p:blipFill>
        <p:spPr>
          <a:xfrm>
            <a:off x="8823916" y="1154658"/>
            <a:ext cx="394287" cy="394287"/>
          </a:xfrm>
          <a:prstGeom prst="rect">
            <a:avLst/>
          </a:prstGeom>
        </p:spPr>
      </p:pic>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89255" y="1171397"/>
            <a:ext cx="424895" cy="331087"/>
          </a:xfrm>
          <a:prstGeom prst="rect">
            <a:avLst/>
          </a:prstGeom>
        </p:spPr>
      </p:pic>
      <p:sp>
        <p:nvSpPr>
          <p:cNvPr id="2" name="Title 1"/>
          <p:cNvSpPr>
            <a:spLocks noGrp="1"/>
          </p:cNvSpPr>
          <p:nvPr>
            <p:ph type="title"/>
          </p:nvPr>
        </p:nvSpPr>
        <p:spPr/>
        <p:txBody>
          <a:bodyPr>
            <a:normAutofit/>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Microsoft GDPR Detailed Assessment-What we did</a:t>
            </a:r>
          </a:p>
        </p:txBody>
      </p:sp>
      <p:grpSp>
        <p:nvGrpSpPr>
          <p:cNvPr id="3" name="Group 2"/>
          <p:cNvGrpSpPr/>
          <p:nvPr/>
        </p:nvGrpSpPr>
        <p:grpSpPr>
          <a:xfrm>
            <a:off x="10404657" y="488"/>
            <a:ext cx="1786476" cy="1955102"/>
            <a:chOff x="10404657" y="488"/>
            <a:chExt cx="1786476" cy="1955102"/>
          </a:xfrm>
        </p:grpSpPr>
        <p:sp>
          <p:nvSpPr>
            <p:cNvPr id="15" name="Diagonal Stripe 14"/>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TextBox 15"/>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spTree>
    <p:extLst>
      <p:ext uri="{BB962C8B-B14F-4D97-AF65-F5344CB8AC3E}">
        <p14:creationId xmlns:p14="http://schemas.microsoft.com/office/powerpoint/2010/main" val="220359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0" y="487"/>
            <a:ext cx="602979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p:txBody>
          <a:bodyPr>
            <a:normAutofit/>
          </a:bodyPr>
          <a:lstStyle/>
          <a:p>
            <a:pPr defTabSz="913505" fontAlgn="base">
              <a:spcAft>
                <a:spcPct val="0"/>
              </a:spcAft>
            </a:pPr>
            <a:r>
              <a:rPr lang="en-US" sz="4000" spc="-100" dirty="0">
                <a:ln w="3175">
                  <a:noFill/>
                </a:ln>
                <a:solidFill>
                  <a:schemeClr val="bg1"/>
                </a:solidFill>
                <a:latin typeface="Segoe UI Light"/>
                <a:ea typeface="ＭＳ Ｐゴシック" charset="0"/>
                <a:cs typeface="Segoe UI" pitchFamily="34" charset="0"/>
              </a:rPr>
              <a:t>Assessment opportunities</a:t>
            </a:r>
            <a:endParaRPr lang="nl-NL" sz="4000" spc="-100" dirty="0">
              <a:ln w="3175">
                <a:noFill/>
              </a:ln>
              <a:solidFill>
                <a:schemeClr val="bg1"/>
              </a:solidFill>
              <a:latin typeface="Segoe UI Light"/>
              <a:ea typeface="ＭＳ Ｐゴシック" charset="0"/>
              <a:cs typeface="Segoe UI" pitchFamily="34" charset="0"/>
            </a:endParaRPr>
          </a:p>
        </p:txBody>
      </p:sp>
      <p:sp>
        <p:nvSpPr>
          <p:cNvPr id="5" name="Oval 4"/>
          <p:cNvSpPr/>
          <p:nvPr/>
        </p:nvSpPr>
        <p:spPr>
          <a:xfrm>
            <a:off x="5405520" y="1699084"/>
            <a:ext cx="1205065" cy="12050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5405520" y="4277930"/>
            <a:ext cx="1205065" cy="12050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 Placeholder 2"/>
          <p:cNvSpPr txBox="1">
            <a:spLocks/>
          </p:cNvSpPr>
          <p:nvPr/>
        </p:nvSpPr>
        <p:spPr>
          <a:xfrm>
            <a:off x="6840000" y="4012255"/>
            <a:ext cx="5220000" cy="1727638"/>
          </a:xfrm>
          <a:prstGeom prst="rect">
            <a:avLst/>
          </a:prstGeom>
        </p:spPr>
        <p:txBody>
          <a:bodyPr vert="horz"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Identify</a:t>
            </a:r>
            <a:r>
              <a:rPr kumimoji="0" lang="en-NZ"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potential data </a:t>
            </a:r>
            <a:r>
              <a:rPr kumimoji="0" lang="en-NZ"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security and compliance</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challenges</a:t>
            </a:r>
          </a:p>
          <a:p>
            <a:pPr marL="0" marR="0" lvl="1" indent="0" algn="l" defTabSz="914400" rtl="0" eaLnBrk="1" fontAlgn="base" latinLnBrk="0" hangingPunct="1">
              <a:lnSpc>
                <a:spcPct val="90000"/>
              </a:lnSpc>
              <a:spcBef>
                <a:spcPts val="500"/>
              </a:spcBef>
              <a:spcAft>
                <a:spcPts val="60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2C292A"/>
                </a:solidFill>
                <a:effectLst/>
                <a:uLnTx/>
                <a:uFillTx/>
                <a:latin typeface="Segoe UI" panose="020B0502040204020203" pitchFamily="34" charset="0"/>
                <a:ea typeface="+mn-ea"/>
                <a:cs typeface="Segoe UI" panose="020B0502040204020203" pitchFamily="34" charset="0"/>
              </a:rPr>
              <a:t>Determine the current state of personal data security. Discuss and create an actionable data security roadmap for the customer</a:t>
            </a:r>
          </a:p>
        </p:txBody>
      </p:sp>
      <p:sp>
        <p:nvSpPr>
          <p:cNvPr id="28" name="Text Placeholder 2"/>
          <p:cNvSpPr txBox="1">
            <a:spLocks/>
          </p:cNvSpPr>
          <p:nvPr/>
        </p:nvSpPr>
        <p:spPr>
          <a:xfrm>
            <a:off x="6840000" y="1899428"/>
            <a:ext cx="5220000" cy="804373"/>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Identify GDPR compliance gaps</a:t>
            </a:r>
            <a:endPar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endParaRPr>
          </a:p>
          <a:p>
            <a:pPr marL="0" marR="0" lvl="1" indent="0" algn="l" defTabSz="914400" rtl="0" eaLnBrk="1" fontAlgn="base" latinLnBrk="0" hangingPunct="1">
              <a:lnSpc>
                <a:spcPct val="90000"/>
              </a:lnSpc>
              <a:spcBef>
                <a:spcPts val="500"/>
              </a:spcBef>
              <a:spcAft>
                <a:spcPts val="60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2C292A"/>
                </a:solidFill>
                <a:effectLst/>
                <a:uLnTx/>
                <a:uFillTx/>
                <a:latin typeface="Segoe UI" panose="020B0502040204020203" pitchFamily="34" charset="0"/>
                <a:ea typeface="+mn-ea"/>
                <a:cs typeface="Segoe UI" panose="020B0502040204020203" pitchFamily="34" charset="0"/>
              </a:rPr>
              <a:t>Identify maturity along key GDPR scenarios</a:t>
            </a:r>
          </a:p>
        </p:txBody>
      </p:sp>
      <p:pic>
        <p:nvPicPr>
          <p:cNvPr id="16" name="Picture 15"/>
          <p:cNvPicPr>
            <a:picLocks noChangeAspect="1"/>
          </p:cNvPicPr>
          <p:nvPr/>
        </p:nvPicPr>
        <p:blipFill>
          <a:blip r:embed="rId3" cstate="screen">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rot="18786706">
            <a:off x="5852612" y="1896806"/>
            <a:ext cx="433365" cy="809619"/>
          </a:xfrm>
          <a:prstGeom prst="rect">
            <a:avLst/>
          </a:prstGeom>
        </p:spPr>
      </p:pic>
      <p:grpSp>
        <p:nvGrpSpPr>
          <p:cNvPr id="17" name="Group 16"/>
          <p:cNvGrpSpPr/>
          <p:nvPr/>
        </p:nvGrpSpPr>
        <p:grpSpPr>
          <a:xfrm>
            <a:off x="5674381" y="4503488"/>
            <a:ext cx="690787" cy="753947"/>
            <a:chOff x="7476410" y="2705706"/>
            <a:chExt cx="765868" cy="809514"/>
          </a:xfrm>
          <a:solidFill>
            <a:schemeClr val="bg1"/>
          </a:solidFill>
        </p:grpSpPr>
        <p:sp>
          <p:nvSpPr>
            <p:cNvPr id="18" name="Freeform 220"/>
            <p:cNvSpPr>
              <a:spLocks noEditPoints="1"/>
            </p:cNvSpPr>
            <p:nvPr/>
          </p:nvSpPr>
          <p:spPr bwMode="auto">
            <a:xfrm>
              <a:off x="7701579" y="2895409"/>
              <a:ext cx="300038" cy="420688"/>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grpFill/>
            <a:ln>
              <a:solidFill>
                <a:schemeClr val="bg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44"/>
            <p:cNvSpPr>
              <a:spLocks noChangeAspect="1" noEditPoints="1"/>
            </p:cNvSpPr>
            <p:nvPr/>
          </p:nvSpPr>
          <p:spPr bwMode="auto">
            <a:xfrm>
              <a:off x="7476410" y="2705706"/>
              <a:ext cx="765868" cy="809514"/>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grpFill/>
            <a:ln w="12700">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06" y="1449854"/>
            <a:ext cx="4726534" cy="4633358"/>
          </a:xfrm>
          <a:prstGeom prst="rect">
            <a:avLst/>
          </a:prstGeom>
        </p:spPr>
      </p:pic>
    </p:spTree>
    <p:extLst>
      <p:ext uri="{BB962C8B-B14F-4D97-AF65-F5344CB8AC3E}">
        <p14:creationId xmlns:p14="http://schemas.microsoft.com/office/powerpoint/2010/main" val="321584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487"/>
            <a:ext cx="602979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 name="Group 18"/>
          <p:cNvGrpSpPr/>
          <p:nvPr/>
        </p:nvGrpSpPr>
        <p:grpSpPr>
          <a:xfrm>
            <a:off x="5412998" y="700902"/>
            <a:ext cx="1205065" cy="1205065"/>
            <a:chOff x="5424625" y="700514"/>
            <a:chExt cx="1205236" cy="1205236"/>
          </a:xfrm>
        </p:grpSpPr>
        <p:sp>
          <p:nvSpPr>
            <p:cNvPr id="28" name="Oval 27"/>
            <p:cNvSpPr/>
            <p:nvPr/>
          </p:nvSpPr>
          <p:spPr>
            <a:xfrm>
              <a:off x="5424625" y="700514"/>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5698041" y="1031503"/>
              <a:ext cx="673069" cy="543804"/>
            </a:xfrm>
            <a:prstGeom prst="rect">
              <a:avLst/>
            </a:prstGeom>
          </p:spPr>
        </p:pic>
      </p:grpSp>
      <p:pic>
        <p:nvPicPr>
          <p:cNvPr id="17" name="Picture 16"/>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725260" y="2292332"/>
            <a:ext cx="2236136" cy="3140105"/>
          </a:xfrm>
          <a:prstGeom prst="rect">
            <a:avLst/>
          </a:prstGeom>
        </p:spPr>
      </p:pic>
      <p:grpSp>
        <p:nvGrpSpPr>
          <p:cNvPr id="13" name="Group 12"/>
          <p:cNvGrpSpPr/>
          <p:nvPr/>
        </p:nvGrpSpPr>
        <p:grpSpPr>
          <a:xfrm>
            <a:off x="5412998" y="2838167"/>
            <a:ext cx="1205065" cy="1205065"/>
            <a:chOff x="5424625" y="2838083"/>
            <a:chExt cx="1205236" cy="1205236"/>
          </a:xfrm>
        </p:grpSpPr>
        <p:sp>
          <p:nvSpPr>
            <p:cNvPr id="10" name="Oval 9"/>
            <p:cNvSpPr/>
            <p:nvPr/>
          </p:nvSpPr>
          <p:spPr>
            <a:xfrm>
              <a:off x="5424625" y="2838083"/>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a:ext>
              </a:extLst>
            </a:blip>
            <a:stretch>
              <a:fillRect/>
            </a:stretch>
          </p:blipFill>
          <p:spPr>
            <a:xfrm>
              <a:off x="5711873" y="3090671"/>
              <a:ext cx="625928" cy="771776"/>
            </a:xfrm>
            <a:prstGeom prst="rect">
              <a:avLst/>
            </a:prstGeom>
          </p:spPr>
        </p:pic>
      </p:grpSp>
      <p:grpSp>
        <p:nvGrpSpPr>
          <p:cNvPr id="8" name="Group 7"/>
          <p:cNvGrpSpPr/>
          <p:nvPr/>
        </p:nvGrpSpPr>
        <p:grpSpPr>
          <a:xfrm>
            <a:off x="5412998" y="4975433"/>
            <a:ext cx="1205065" cy="1205065"/>
            <a:chOff x="5424625" y="4975652"/>
            <a:chExt cx="1205236" cy="1205236"/>
          </a:xfrm>
        </p:grpSpPr>
        <p:sp>
          <p:nvSpPr>
            <p:cNvPr id="15" name="Oval 14"/>
            <p:cNvSpPr/>
            <p:nvPr/>
          </p:nvSpPr>
          <p:spPr>
            <a:xfrm>
              <a:off x="5424625" y="4975652"/>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a:blip r:embed="rId7">
              <a:biLevel thresh="25000"/>
              <a:extLst>
                <a:ext uri="{28A0092B-C50C-407E-A947-70E740481C1C}">
                  <a14:useLocalDpi xmlns:a14="http://schemas.microsoft.com/office/drawing/2010/main"/>
                </a:ext>
              </a:extLst>
            </a:blip>
            <a:stretch>
              <a:fillRect/>
            </a:stretch>
          </p:blipFill>
          <p:spPr>
            <a:xfrm>
              <a:off x="5707341" y="5258368"/>
              <a:ext cx="641540" cy="641540"/>
            </a:xfrm>
            <a:prstGeom prst="rect">
              <a:avLst/>
            </a:prstGeom>
          </p:spPr>
        </p:pic>
      </p:grpSp>
      <p:sp>
        <p:nvSpPr>
          <p:cNvPr id="59" name="Content Placeholder 2"/>
          <p:cNvSpPr txBox="1">
            <a:spLocks/>
          </p:cNvSpPr>
          <p:nvPr/>
        </p:nvSpPr>
        <p:spPr>
          <a:xfrm>
            <a:off x="6840000" y="535987"/>
            <a:ext cx="5220000" cy="1534893"/>
          </a:xfrm>
          <a:prstGeom prst="rect">
            <a:avLst/>
          </a:prstGeom>
        </p:spPr>
        <p:txBody>
          <a:bodyPr vert="horz"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Understand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Customer GDPR compliance</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objectives</a:t>
            </a:r>
            <a:endPar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Gain a common understanding of compliance objectives and GDPR requirements</a:t>
            </a:r>
            <a:endParaRPr kumimoji="0" lang="en-US" sz="28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endParaRPr>
          </a:p>
        </p:txBody>
      </p:sp>
      <p:sp>
        <p:nvSpPr>
          <p:cNvPr id="2" name="Title 1"/>
          <p:cNvSpPr>
            <a:spLocks noGrp="1"/>
          </p:cNvSpPr>
          <p:nvPr>
            <p:ph type="title"/>
          </p:nvPr>
        </p:nvSpPr>
        <p:spPr/>
        <p:txBody>
          <a:bodyPr/>
          <a:lstStyle/>
          <a:p>
            <a:pPr defTabSz="913505" fontAlgn="base">
              <a:spcAft>
                <a:spcPct val="0"/>
              </a:spcAft>
            </a:pPr>
            <a:r>
              <a:rPr lang="en-US" sz="4000" spc="-100" dirty="0">
                <a:ln w="3175">
                  <a:noFill/>
                </a:ln>
                <a:solidFill>
                  <a:schemeClr val="bg1"/>
                </a:solidFill>
                <a:latin typeface="Segoe UI Light"/>
                <a:ea typeface="ＭＳ Ｐゴシック" charset="0"/>
                <a:cs typeface="Segoe UI" pitchFamily="34" charset="0"/>
              </a:rPr>
              <a:t>Assessment objectives</a:t>
            </a:r>
            <a:endParaRPr lang="nl-NL" sz="4000" spc="-100" dirty="0">
              <a:ln w="3175">
                <a:noFill/>
              </a:ln>
              <a:solidFill>
                <a:schemeClr val="bg1"/>
              </a:solidFill>
              <a:latin typeface="Segoe UI Light"/>
              <a:ea typeface="ＭＳ Ｐゴシック" charset="0"/>
              <a:cs typeface="Segoe UI" pitchFamily="34" charset="0"/>
            </a:endParaRPr>
          </a:p>
        </p:txBody>
      </p:sp>
      <p:sp>
        <p:nvSpPr>
          <p:cNvPr id="24" name="Content Placeholder 2"/>
          <p:cNvSpPr txBox="1">
            <a:spLocks/>
          </p:cNvSpPr>
          <p:nvPr/>
        </p:nvSpPr>
        <p:spPr>
          <a:xfrm>
            <a:off x="6840000" y="2768865"/>
            <a:ext cx="5220000" cy="1415373"/>
          </a:xfrm>
          <a:prstGeom prst="rect">
            <a:avLst/>
          </a:prstGeom>
        </p:spPr>
        <p:txBody>
          <a:bodyPr vert="horz"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Assess Customer</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GDPR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maturity level</a:t>
            </a:r>
            <a:endPar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endParaRPr>
          </a:p>
          <a:p>
            <a:pPr marL="0" marR="0" lvl="1" indent="0" algn="l" defTabSz="914400" rtl="0" eaLnBrk="1" fontAlgn="auto" latinLnBrk="0" hangingPunct="1">
              <a:lnSpc>
                <a:spcPct val="90000"/>
              </a:lnSpc>
              <a:spcBef>
                <a:spcPts val="5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C292A"/>
                </a:solidFill>
                <a:effectLst/>
                <a:uLnTx/>
                <a:uFillTx/>
                <a:latin typeface="Segoe UI" panose="020B0502040204020203" pitchFamily="34" charset="0"/>
                <a:ea typeface="+mn-ea"/>
                <a:cs typeface="Segoe UI" panose="020B0502040204020203" pitchFamily="34" charset="0"/>
              </a:rPr>
              <a:t>Assess customer’s preparedness to execute on Discover, Manage, Protect, &amp; Report activities</a:t>
            </a:r>
            <a:endParaRPr kumimoji="0" lang="en-US" sz="1800" b="0" i="0" u="none" strike="noStrike" kern="1200" cap="none" spc="0" normalizeH="0" baseline="0" noProof="0" dirty="0">
              <a:ln>
                <a:noFill/>
              </a:ln>
              <a:solidFill>
                <a:srgbClr val="2C292A"/>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25" name="Content Placeholder 2"/>
          <p:cNvSpPr txBox="1">
            <a:spLocks/>
          </p:cNvSpPr>
          <p:nvPr/>
        </p:nvSpPr>
        <p:spPr>
          <a:xfrm>
            <a:off x="6840000" y="4745629"/>
            <a:ext cx="5220000" cy="1664672"/>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Create a GDPR compliance roadmap</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C292A"/>
                </a:solidFill>
                <a:effectLst/>
                <a:uLnTx/>
                <a:uFillTx/>
                <a:latin typeface="Segoe UI" panose="020B0502040204020203" pitchFamily="34" charset="0"/>
                <a:ea typeface="+mn-ea"/>
                <a:cs typeface="Segoe UI" panose="020B0502040204020203" pitchFamily="34" charset="0"/>
              </a:rPr>
              <a:t>Provide a prioritized and actionable list of next steps and roadmap, ready for legal/advisory review</a:t>
            </a:r>
          </a:p>
        </p:txBody>
      </p:sp>
    </p:spTree>
    <p:extLst>
      <p:ext uri="{BB962C8B-B14F-4D97-AF65-F5344CB8AC3E}">
        <p14:creationId xmlns:p14="http://schemas.microsoft.com/office/powerpoint/2010/main" val="8425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487"/>
            <a:ext cx="602979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p:txBody>
          <a:bodyPr/>
          <a:lstStyle/>
          <a:p>
            <a:pPr defTabSz="913505" fontAlgn="base">
              <a:spcAft>
                <a:spcPct val="0"/>
              </a:spcAft>
            </a:pPr>
            <a:r>
              <a:rPr lang="en-US" sz="4000" spc="-100" dirty="0">
                <a:ln w="3175">
                  <a:noFill/>
                </a:ln>
                <a:solidFill>
                  <a:schemeClr val="bg1"/>
                </a:solidFill>
                <a:latin typeface="Segoe UI Light"/>
                <a:ea typeface="ＭＳ Ｐゴシック" charset="0"/>
                <a:cs typeface="Segoe UI" pitchFamily="34" charset="0"/>
              </a:rPr>
              <a:t>Out of Scope</a:t>
            </a:r>
            <a:endParaRPr lang="nl-NL" sz="4000" spc="-100" dirty="0">
              <a:ln w="3175">
                <a:noFill/>
              </a:ln>
              <a:solidFill>
                <a:schemeClr val="bg1"/>
              </a:solidFill>
              <a:latin typeface="Segoe UI Light"/>
              <a:ea typeface="ＭＳ Ｐゴシック" charset="0"/>
              <a:cs typeface="Segoe UI" pitchFamily="34" charset="0"/>
            </a:endParaRP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a:ext>
            </a:extLst>
          </a:blip>
          <a:stretch>
            <a:fillRect/>
          </a:stretch>
        </p:blipFill>
        <p:spPr>
          <a:xfrm>
            <a:off x="1345731" y="2029360"/>
            <a:ext cx="2806302" cy="3212644"/>
          </a:xfrm>
          <a:prstGeom prst="rect">
            <a:avLst/>
          </a:prstGeom>
        </p:spPr>
      </p:pic>
      <p:sp>
        <p:nvSpPr>
          <p:cNvPr id="32" name="Content Placeholder 2"/>
          <p:cNvSpPr txBox="1">
            <a:spLocks/>
          </p:cNvSpPr>
          <p:nvPr/>
        </p:nvSpPr>
        <p:spPr>
          <a:xfrm>
            <a:off x="6840000" y="1077135"/>
            <a:ext cx="5220000" cy="852655"/>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Technical designs or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product </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implementations</a:t>
            </a:r>
          </a:p>
        </p:txBody>
      </p:sp>
      <p:sp>
        <p:nvSpPr>
          <p:cNvPr id="41" name="Content Placeholder 2"/>
          <p:cNvSpPr txBox="1">
            <a:spLocks/>
          </p:cNvSpPr>
          <p:nvPr/>
        </p:nvSpPr>
        <p:spPr>
          <a:xfrm>
            <a:off x="6840000" y="3334084"/>
            <a:ext cx="5220000" cy="472488"/>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Proof of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c</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oncepts or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l</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abs</a:t>
            </a:r>
          </a:p>
        </p:txBody>
      </p:sp>
      <p:grpSp>
        <p:nvGrpSpPr>
          <p:cNvPr id="6" name="Group 5"/>
          <p:cNvGrpSpPr/>
          <p:nvPr/>
        </p:nvGrpSpPr>
        <p:grpSpPr>
          <a:xfrm>
            <a:off x="5420871" y="904604"/>
            <a:ext cx="1205065" cy="1205065"/>
            <a:chOff x="5404964" y="930389"/>
            <a:chExt cx="1229229" cy="1229229"/>
          </a:xfrm>
        </p:grpSpPr>
        <p:sp>
          <p:nvSpPr>
            <p:cNvPr id="34" name="Oval 33"/>
            <p:cNvSpPr/>
            <p:nvPr/>
          </p:nvSpPr>
          <p:spPr>
            <a:xfrm>
              <a:off x="5404964" y="930389"/>
              <a:ext cx="1229229" cy="12292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2" name="Picture 41"/>
            <p:cNvPicPr>
              <a:picLocks noChangeAspect="1"/>
            </p:cNvPicPr>
            <p:nvPr/>
          </p:nvPicPr>
          <p:blipFill>
            <a:blip r:embed="rId4">
              <a:biLevel thresh="25000"/>
            </a:blip>
            <a:stretch>
              <a:fillRect/>
            </a:stretch>
          </p:blipFill>
          <p:spPr>
            <a:xfrm>
              <a:off x="5794891" y="1234111"/>
              <a:ext cx="456069" cy="559423"/>
            </a:xfrm>
            <a:prstGeom prst="rect">
              <a:avLst/>
            </a:prstGeom>
          </p:spPr>
        </p:pic>
      </p:grpSp>
      <p:sp>
        <p:nvSpPr>
          <p:cNvPr id="47" name="Content Placeholder 2"/>
          <p:cNvSpPr txBox="1">
            <a:spLocks/>
          </p:cNvSpPr>
          <p:nvPr/>
        </p:nvSpPr>
        <p:spPr>
          <a:xfrm>
            <a:off x="6840000" y="5010143"/>
            <a:ext cx="5220000" cy="852655"/>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Recommendations </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for</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non-Microsoft</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technology</a:t>
            </a:r>
            <a:endPar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endParaRPr>
          </a:p>
        </p:txBody>
      </p:sp>
      <p:grpSp>
        <p:nvGrpSpPr>
          <p:cNvPr id="8" name="Group 7"/>
          <p:cNvGrpSpPr/>
          <p:nvPr/>
        </p:nvGrpSpPr>
        <p:grpSpPr>
          <a:xfrm>
            <a:off x="5420871" y="4833939"/>
            <a:ext cx="1205065" cy="1205065"/>
            <a:chOff x="5534594" y="5015037"/>
            <a:chExt cx="1229229" cy="1229229"/>
          </a:xfrm>
        </p:grpSpPr>
        <p:sp>
          <p:nvSpPr>
            <p:cNvPr id="45" name="Oval 44"/>
            <p:cNvSpPr/>
            <p:nvPr/>
          </p:nvSpPr>
          <p:spPr>
            <a:xfrm>
              <a:off x="5534594" y="5015037"/>
              <a:ext cx="1229229" cy="12292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8" name="Picture 47"/>
            <p:cNvPicPr>
              <a:picLocks noChangeAspect="1"/>
            </p:cNvPicPr>
            <p:nvPr/>
          </p:nvPicPr>
          <p:blipFill>
            <a:blip r:embed="rId5">
              <a:biLevel thresh="25000"/>
            </a:blip>
            <a:stretch>
              <a:fillRect/>
            </a:stretch>
          </p:blipFill>
          <p:spPr>
            <a:xfrm>
              <a:off x="5852942" y="5352909"/>
              <a:ext cx="610253" cy="553484"/>
            </a:xfrm>
            <a:prstGeom prst="rect">
              <a:avLst/>
            </a:prstGeom>
          </p:spPr>
        </p:pic>
      </p:grpSp>
      <p:grpSp>
        <p:nvGrpSpPr>
          <p:cNvPr id="7" name="Group 6"/>
          <p:cNvGrpSpPr/>
          <p:nvPr/>
        </p:nvGrpSpPr>
        <p:grpSpPr>
          <a:xfrm>
            <a:off x="5420871" y="2967796"/>
            <a:ext cx="1205065" cy="1205065"/>
            <a:chOff x="5534594" y="3026809"/>
            <a:chExt cx="1229229" cy="1229229"/>
          </a:xfrm>
        </p:grpSpPr>
        <p:sp>
          <p:nvSpPr>
            <p:cNvPr id="38" name="Oval 37"/>
            <p:cNvSpPr/>
            <p:nvPr/>
          </p:nvSpPr>
          <p:spPr>
            <a:xfrm>
              <a:off x="5534594" y="3026809"/>
              <a:ext cx="1229229" cy="12292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9" name="Picture 48"/>
            <p:cNvPicPr>
              <a:picLocks noChangeAspect="1"/>
            </p:cNvPicPr>
            <p:nvPr/>
          </p:nvPicPr>
          <p:blipFill>
            <a:blip r:embed="rId6">
              <a:biLevel thresh="25000"/>
            </a:blip>
            <a:stretch>
              <a:fillRect/>
            </a:stretch>
          </p:blipFill>
          <p:spPr>
            <a:xfrm>
              <a:off x="5958041" y="3367795"/>
              <a:ext cx="400056" cy="547256"/>
            </a:xfrm>
            <a:prstGeom prst="rect">
              <a:avLst/>
            </a:prstGeom>
          </p:spPr>
        </p:pic>
      </p:grpSp>
    </p:spTree>
    <p:extLst>
      <p:ext uri="{BB962C8B-B14F-4D97-AF65-F5344CB8AC3E}">
        <p14:creationId xmlns:p14="http://schemas.microsoft.com/office/powerpoint/2010/main" val="236725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P spid="41"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487"/>
            <a:ext cx="602979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itle 1"/>
          <p:cNvSpPr>
            <a:spLocks noGrp="1"/>
          </p:cNvSpPr>
          <p:nvPr>
            <p:ph type="title"/>
          </p:nvPr>
        </p:nvSpPr>
        <p:spPr/>
        <p:txBody>
          <a:bodyPr>
            <a:normAutofit/>
          </a:bodyPr>
          <a:lstStyle/>
          <a:p>
            <a:pPr defTabSz="913505" fontAlgn="base">
              <a:spcAft>
                <a:spcPct val="0"/>
              </a:spcAft>
            </a:pPr>
            <a:r>
              <a:rPr lang="en-US" sz="4000" spc="-100" dirty="0">
                <a:ln w="3175">
                  <a:noFill/>
                </a:ln>
                <a:solidFill>
                  <a:schemeClr val="bg1"/>
                </a:solidFill>
                <a:latin typeface="Segoe UI Light"/>
                <a:ea typeface="ＭＳ Ｐゴシック" charset="0"/>
                <a:cs typeface="Segoe UI" pitchFamily="34" charset="0"/>
              </a:rPr>
              <a:t>Outcomes</a:t>
            </a:r>
            <a:endParaRPr lang="de-AT" sz="4000" spc="-100" dirty="0">
              <a:ln w="3175">
                <a:noFill/>
              </a:ln>
              <a:solidFill>
                <a:schemeClr val="bg1"/>
              </a:solidFill>
              <a:latin typeface="Segoe UI Light"/>
              <a:ea typeface="ＭＳ Ｐゴシック" charset="0"/>
              <a:cs typeface="Segoe UI" pitchFamily="34" charset="0"/>
            </a:endParaRPr>
          </a:p>
        </p:txBody>
      </p:sp>
      <p:grpSp>
        <p:nvGrpSpPr>
          <p:cNvPr id="2" name="Group 4"/>
          <p:cNvGrpSpPr>
            <a:grpSpLocks noChangeAspect="1"/>
          </p:cNvGrpSpPr>
          <p:nvPr/>
        </p:nvGrpSpPr>
        <p:grpSpPr bwMode="auto">
          <a:xfrm>
            <a:off x="1245288" y="2692504"/>
            <a:ext cx="2814239" cy="1568228"/>
            <a:chOff x="784" y="1696"/>
            <a:chExt cx="1773" cy="988"/>
          </a:xfrm>
        </p:grpSpPr>
        <p:sp>
          <p:nvSpPr>
            <p:cNvPr id="4" name="AutoShape 3"/>
            <p:cNvSpPr>
              <a:spLocks noChangeAspect="1" noChangeArrowheads="1" noTextEdit="1"/>
            </p:cNvSpPr>
            <p:nvPr/>
          </p:nvSpPr>
          <p:spPr bwMode="auto">
            <a:xfrm>
              <a:off x="784" y="1696"/>
              <a:ext cx="1773" cy="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Rectangle 5"/>
            <p:cNvSpPr>
              <a:spLocks noChangeArrowheads="1"/>
            </p:cNvSpPr>
            <p:nvPr/>
          </p:nvSpPr>
          <p:spPr bwMode="auto">
            <a:xfrm>
              <a:off x="784" y="1746"/>
              <a:ext cx="214" cy="86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1086" y="1753"/>
              <a:ext cx="968" cy="962"/>
            </a:xfrm>
            <a:custGeom>
              <a:avLst/>
              <a:gdLst>
                <a:gd name="T0" fmla="*/ 1 w 154"/>
                <a:gd name="T1" fmla="*/ 18 h 152"/>
                <a:gd name="T2" fmla="*/ 1 w 154"/>
                <a:gd name="T3" fmla="*/ 99 h 152"/>
                <a:gd name="T4" fmla="*/ 17 w 154"/>
                <a:gd name="T5" fmla="*/ 107 h 152"/>
                <a:gd name="T6" fmla="*/ 71 w 154"/>
                <a:gd name="T7" fmla="*/ 147 h 152"/>
                <a:gd name="T8" fmla="*/ 87 w 154"/>
                <a:gd name="T9" fmla="*/ 136 h 152"/>
                <a:gd name="T10" fmla="*/ 113 w 154"/>
                <a:gd name="T11" fmla="*/ 131 h 152"/>
                <a:gd name="T12" fmla="*/ 127 w 154"/>
                <a:gd name="T13" fmla="*/ 137 h 152"/>
                <a:gd name="T14" fmla="*/ 134 w 154"/>
                <a:gd name="T15" fmla="*/ 122 h 152"/>
                <a:gd name="T16" fmla="*/ 154 w 154"/>
                <a:gd name="T17" fmla="*/ 111 h 152"/>
                <a:gd name="T18" fmla="*/ 95 w 154"/>
                <a:gd name="T19" fmla="*/ 48 h 152"/>
                <a:gd name="T20" fmla="*/ 56 w 154"/>
                <a:gd name="T21" fmla="*/ 68 h 152"/>
                <a:gd name="T22" fmla="*/ 6 w 154"/>
                <a:gd name="T23" fmla="*/ 38 h 152"/>
                <a:gd name="T24" fmla="*/ 27 w 154"/>
                <a:gd name="T25" fmla="*/ 0 h 152"/>
                <a:gd name="T26" fmla="*/ 1 w 154"/>
                <a:gd name="T27" fmla="*/ 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52">
                  <a:moveTo>
                    <a:pt x="1" y="18"/>
                  </a:moveTo>
                  <a:cubicBezTo>
                    <a:pt x="1" y="99"/>
                    <a:pt x="1" y="99"/>
                    <a:pt x="1" y="99"/>
                  </a:cubicBezTo>
                  <a:cubicBezTo>
                    <a:pt x="1" y="99"/>
                    <a:pt x="9" y="100"/>
                    <a:pt x="17" y="107"/>
                  </a:cubicBezTo>
                  <a:cubicBezTo>
                    <a:pt x="25" y="113"/>
                    <a:pt x="67" y="144"/>
                    <a:pt x="71" y="147"/>
                  </a:cubicBezTo>
                  <a:cubicBezTo>
                    <a:pt x="75" y="150"/>
                    <a:pt x="89" y="147"/>
                    <a:pt x="87" y="136"/>
                  </a:cubicBezTo>
                  <a:cubicBezTo>
                    <a:pt x="87" y="136"/>
                    <a:pt x="110" y="152"/>
                    <a:pt x="113" y="131"/>
                  </a:cubicBezTo>
                  <a:cubicBezTo>
                    <a:pt x="113" y="131"/>
                    <a:pt x="121" y="138"/>
                    <a:pt x="127" y="137"/>
                  </a:cubicBezTo>
                  <a:cubicBezTo>
                    <a:pt x="134" y="135"/>
                    <a:pt x="134" y="122"/>
                    <a:pt x="134" y="122"/>
                  </a:cubicBezTo>
                  <a:cubicBezTo>
                    <a:pt x="134" y="122"/>
                    <a:pt x="148" y="126"/>
                    <a:pt x="154" y="111"/>
                  </a:cubicBezTo>
                  <a:cubicBezTo>
                    <a:pt x="95" y="48"/>
                    <a:pt x="95" y="48"/>
                    <a:pt x="95" y="48"/>
                  </a:cubicBezTo>
                  <a:cubicBezTo>
                    <a:pt x="95" y="48"/>
                    <a:pt x="66" y="63"/>
                    <a:pt x="56" y="68"/>
                  </a:cubicBezTo>
                  <a:cubicBezTo>
                    <a:pt x="46" y="72"/>
                    <a:pt x="16" y="55"/>
                    <a:pt x="6" y="38"/>
                  </a:cubicBezTo>
                  <a:cubicBezTo>
                    <a:pt x="0" y="28"/>
                    <a:pt x="27" y="0"/>
                    <a:pt x="27" y="0"/>
                  </a:cubicBezTo>
                  <a:lnTo>
                    <a:pt x="1"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7"/>
            <p:cNvSpPr>
              <a:spLocks noChangeArrowheads="1"/>
            </p:cNvSpPr>
            <p:nvPr/>
          </p:nvSpPr>
          <p:spPr bwMode="auto">
            <a:xfrm>
              <a:off x="2331" y="1753"/>
              <a:ext cx="220" cy="86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1218" y="1683"/>
              <a:ext cx="1018" cy="735"/>
            </a:xfrm>
            <a:custGeom>
              <a:avLst/>
              <a:gdLst>
                <a:gd name="T0" fmla="*/ 162 w 162"/>
                <a:gd name="T1" fmla="*/ 116 h 116"/>
                <a:gd name="T2" fmla="*/ 152 w 162"/>
                <a:gd name="T3" fmla="*/ 116 h 116"/>
                <a:gd name="T4" fmla="*/ 77 w 162"/>
                <a:gd name="T5" fmla="*/ 34 h 116"/>
                <a:gd name="T6" fmla="*/ 61 w 162"/>
                <a:gd name="T7" fmla="*/ 36 h 116"/>
                <a:gd name="T8" fmla="*/ 20 w 162"/>
                <a:gd name="T9" fmla="*/ 54 h 116"/>
                <a:gd name="T10" fmla="*/ 17 w 162"/>
                <a:gd name="T11" fmla="*/ 31 h 116"/>
                <a:gd name="T12" fmla="*/ 63 w 162"/>
                <a:gd name="T13" fmla="*/ 2 h 116"/>
                <a:gd name="T14" fmla="*/ 102 w 162"/>
                <a:gd name="T15" fmla="*/ 7 h 116"/>
                <a:gd name="T16" fmla="*/ 162 w 162"/>
                <a:gd name="T17" fmla="*/ 29 h 116"/>
                <a:gd name="T18" fmla="*/ 162 w 162"/>
                <a:gd name="T1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6">
                  <a:moveTo>
                    <a:pt x="162" y="116"/>
                  </a:moveTo>
                  <a:cubicBezTo>
                    <a:pt x="152" y="116"/>
                    <a:pt x="152" y="116"/>
                    <a:pt x="152" y="116"/>
                  </a:cubicBezTo>
                  <a:cubicBezTo>
                    <a:pt x="152" y="116"/>
                    <a:pt x="79" y="37"/>
                    <a:pt x="77" y="34"/>
                  </a:cubicBezTo>
                  <a:cubicBezTo>
                    <a:pt x="74" y="31"/>
                    <a:pt x="70" y="29"/>
                    <a:pt x="61" y="36"/>
                  </a:cubicBezTo>
                  <a:cubicBezTo>
                    <a:pt x="52" y="43"/>
                    <a:pt x="34" y="59"/>
                    <a:pt x="20" y="54"/>
                  </a:cubicBezTo>
                  <a:cubicBezTo>
                    <a:pt x="5" y="48"/>
                    <a:pt x="0" y="44"/>
                    <a:pt x="17" y="31"/>
                  </a:cubicBezTo>
                  <a:cubicBezTo>
                    <a:pt x="34" y="18"/>
                    <a:pt x="54" y="3"/>
                    <a:pt x="63" y="2"/>
                  </a:cubicBezTo>
                  <a:cubicBezTo>
                    <a:pt x="72" y="1"/>
                    <a:pt x="91" y="0"/>
                    <a:pt x="102" y="7"/>
                  </a:cubicBezTo>
                  <a:cubicBezTo>
                    <a:pt x="114" y="14"/>
                    <a:pt x="141" y="28"/>
                    <a:pt x="162" y="29"/>
                  </a:cubicBezTo>
                  <a:lnTo>
                    <a:pt x="162" y="1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42" name="Text Placeholder 2"/>
          <p:cNvSpPr txBox="1">
            <a:spLocks/>
          </p:cNvSpPr>
          <p:nvPr/>
        </p:nvSpPr>
        <p:spPr>
          <a:xfrm>
            <a:off x="6383335" y="753277"/>
            <a:ext cx="5565621" cy="801702"/>
          </a:xfrm>
          <a:prstGeom prst="rect">
            <a:avLst/>
          </a:prstGeom>
        </p:spPr>
        <p:txBody>
          <a:bodyPr vert="horz" lIns="91427" tIns="45713" rIns="91427" bIns="45713"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2C292A"/>
              </a:solidFill>
              <a:effectLst/>
              <a:uLnTx/>
              <a:uFillTx/>
              <a:latin typeface="Segoe UI" panose="020B0502040204020203" pitchFamily="34" charset="0"/>
              <a:ea typeface="+mn-ea"/>
              <a:cs typeface="Segoe UI" panose="020B0502040204020203" pitchFamily="34" charset="0"/>
            </a:endParaRPr>
          </a:p>
        </p:txBody>
      </p:sp>
      <p:sp>
        <p:nvSpPr>
          <p:cNvPr id="43" name="Content Placeholder 2"/>
          <p:cNvSpPr txBox="1">
            <a:spLocks/>
          </p:cNvSpPr>
          <p:nvPr/>
        </p:nvSpPr>
        <p:spPr>
          <a:xfrm>
            <a:off x="6840000" y="713222"/>
            <a:ext cx="5220000" cy="2498683"/>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From here to there</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Where are you today?</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Where do you want to go?</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Where do you need to go?</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How will you get there?</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What does success mean to you?</a:t>
            </a:r>
          </a:p>
        </p:txBody>
      </p:sp>
      <p:grpSp>
        <p:nvGrpSpPr>
          <p:cNvPr id="3" name="Group 2"/>
          <p:cNvGrpSpPr/>
          <p:nvPr/>
        </p:nvGrpSpPr>
        <p:grpSpPr>
          <a:xfrm>
            <a:off x="5415944" y="1395942"/>
            <a:ext cx="1205065" cy="1205065"/>
            <a:chOff x="5404964" y="1615159"/>
            <a:chExt cx="1229229" cy="1229229"/>
          </a:xfrm>
          <a:solidFill>
            <a:schemeClr val="accent1"/>
          </a:solidFill>
        </p:grpSpPr>
        <p:sp>
          <p:nvSpPr>
            <p:cNvPr id="46" name="Oval 45"/>
            <p:cNvSpPr/>
            <p:nvPr/>
          </p:nvSpPr>
          <p:spPr>
            <a:xfrm>
              <a:off x="5404964" y="1615159"/>
              <a:ext cx="1229229" cy="12292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8" name="Picture 47"/>
            <p:cNvPicPr>
              <a:picLocks noChangeAspect="1"/>
            </p:cNvPicPr>
            <p:nvPr/>
          </p:nvPicPr>
          <p:blipFill>
            <a:blip r:embed="rId3">
              <a:biLevel thresh="25000"/>
            </a:blip>
            <a:stretch>
              <a:fillRect/>
            </a:stretch>
          </p:blipFill>
          <p:spPr>
            <a:xfrm>
              <a:off x="5695932" y="1829952"/>
              <a:ext cx="736937" cy="726381"/>
            </a:xfrm>
            <a:prstGeom prst="rect">
              <a:avLst/>
            </a:prstGeom>
            <a:grpFill/>
          </p:spPr>
        </p:pic>
      </p:grpSp>
      <p:grpSp>
        <p:nvGrpSpPr>
          <p:cNvPr id="8" name="Group 7"/>
          <p:cNvGrpSpPr/>
          <p:nvPr/>
        </p:nvGrpSpPr>
        <p:grpSpPr>
          <a:xfrm>
            <a:off x="5415944" y="3707406"/>
            <a:ext cx="1205065" cy="1205065"/>
            <a:chOff x="5534593" y="3781250"/>
            <a:chExt cx="1229229" cy="1229229"/>
          </a:xfrm>
          <a:noFill/>
        </p:grpSpPr>
        <p:grpSp>
          <p:nvGrpSpPr>
            <p:cNvPr id="49" name="Group 48"/>
            <p:cNvGrpSpPr/>
            <p:nvPr/>
          </p:nvGrpSpPr>
          <p:grpSpPr>
            <a:xfrm>
              <a:off x="5534593" y="3781250"/>
              <a:ext cx="1229229" cy="1229229"/>
              <a:chOff x="5053118" y="1512202"/>
              <a:chExt cx="1205236" cy="1205236"/>
            </a:xfrm>
            <a:grpFill/>
          </p:grpSpPr>
          <p:sp>
            <p:nvSpPr>
              <p:cNvPr id="50" name="Oval 49"/>
              <p:cNvSpPr/>
              <p:nvPr/>
            </p:nvSpPr>
            <p:spPr>
              <a:xfrm>
                <a:off x="5053118" y="1512202"/>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Oval 50"/>
              <p:cNvSpPr/>
              <p:nvPr/>
            </p:nvSpPr>
            <p:spPr>
              <a:xfrm>
                <a:off x="5132128" y="1591211"/>
                <a:ext cx="1047218" cy="10472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52" name="Picture 51"/>
            <p:cNvPicPr>
              <a:picLocks noChangeAspect="1"/>
            </p:cNvPicPr>
            <p:nvPr/>
          </p:nvPicPr>
          <p:blipFill>
            <a:blip r:embed="rId4">
              <a:biLevel thresh="25000"/>
            </a:blip>
            <a:stretch>
              <a:fillRect/>
            </a:stretch>
          </p:blipFill>
          <p:spPr>
            <a:xfrm>
              <a:off x="5824884" y="4094212"/>
              <a:ext cx="654673" cy="664620"/>
            </a:xfrm>
            <a:prstGeom prst="rect">
              <a:avLst/>
            </a:prstGeom>
            <a:grpFill/>
          </p:spPr>
        </p:pic>
      </p:grpSp>
      <p:sp>
        <p:nvSpPr>
          <p:cNvPr id="53" name="Content Placeholder 2"/>
          <p:cNvSpPr txBox="1">
            <a:spLocks/>
          </p:cNvSpPr>
          <p:nvPr/>
        </p:nvSpPr>
        <p:spPr>
          <a:xfrm>
            <a:off x="6840000" y="3252957"/>
            <a:ext cx="5220000" cy="2113963"/>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Workshop Outcome</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Know and understand GDPR maturity based on the Microsoft GDPR Detailed Assessment</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Prioritized, actionable list of next steps and roadmap and roadmap towards GDPR compliance</a:t>
            </a:r>
          </a:p>
        </p:txBody>
      </p:sp>
    </p:spTree>
    <p:extLst>
      <p:ext uri="{BB962C8B-B14F-4D97-AF65-F5344CB8AC3E}">
        <p14:creationId xmlns:p14="http://schemas.microsoft.com/office/powerpoint/2010/main" val="309246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Findings and Recommendations</a:t>
            </a:r>
            <a:endParaRPr lang="de-AT" dirty="0">
              <a:latin typeface="+mj-lt"/>
            </a:endParaRPr>
          </a:p>
        </p:txBody>
      </p:sp>
    </p:spTree>
    <p:extLst>
      <p:ext uri="{BB962C8B-B14F-4D97-AF65-F5344CB8AC3E}">
        <p14:creationId xmlns:p14="http://schemas.microsoft.com/office/powerpoint/2010/main" val="19078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4951-4DC8-422E-8827-4C9F4DBAB67D}"/>
              </a:ext>
            </a:extLst>
          </p:cNvPr>
          <p:cNvSpPr>
            <a:spLocks noGrp="1"/>
          </p:cNvSpPr>
          <p:nvPr>
            <p:ph type="title"/>
          </p:nvPr>
        </p:nvSpPr>
        <p:spPr>
          <a:xfrm>
            <a:off x="269240" y="294378"/>
            <a:ext cx="11655840" cy="806897"/>
          </a:xfrm>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GDPR Detailed Assessment Tool - Input</a:t>
            </a:r>
          </a:p>
        </p:txBody>
      </p:sp>
      <p:sp>
        <p:nvSpPr>
          <p:cNvPr id="6" name="Content Placeholder 3">
            <a:extLst>
              <a:ext uri="{FF2B5EF4-FFF2-40B4-BE49-F238E27FC236}">
                <a16:creationId xmlns:a16="http://schemas.microsoft.com/office/drawing/2014/main" id="{2EC45095-0D53-4257-9406-52C6AAEBE849}"/>
              </a:ext>
            </a:extLst>
          </p:cNvPr>
          <p:cNvSpPr txBox="1">
            <a:spLocks/>
          </p:cNvSpPr>
          <p:nvPr/>
        </p:nvSpPr>
        <p:spPr>
          <a:xfrm>
            <a:off x="269243" y="1189178"/>
            <a:ext cx="5299219" cy="5668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Questionnaire of 150+ questions</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Structured around four vital areas</a:t>
            </a: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Discover</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identify what personal data you have and where it resides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Manage</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govern how personal data is used and accessed</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Protect</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establish security controls to prevent, detect, and respond to vulnerabilities and data breaches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Report</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execute on data requests, report data breaches, and keep required documentation</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Questions have a weighting that counts towards the maturity score and stage</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The tool generates recommendations and provides refences to GDPR articles</a:t>
            </a:r>
          </a:p>
          <a:p>
            <a:pPr marL="342900" marR="0" lvl="0" indent="-342900" algn="l" defTabSz="914400" rtl="0" eaLnBrk="1" fontAlgn="auto" latinLnBrk="0" hangingPunct="1">
              <a:lnSpc>
                <a:spcPct val="90000"/>
              </a:lnSpc>
              <a:spcBef>
                <a:spcPts val="1000"/>
              </a:spcBef>
              <a:spcAft>
                <a:spcPts val="0"/>
              </a:spcAft>
              <a:buClr>
                <a:srgbClr val="5B9BD5"/>
              </a:buClr>
              <a:buSzTx/>
              <a:buFont typeface="Segoe UI Symbol" panose="020B0502040204020203"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NZ"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72A2D17C-ED17-4A97-B593-CEA0E3C84394}"/>
              </a:ext>
            </a:extLst>
          </p:cNvPr>
          <p:cNvPicPr>
            <a:picLocks noChangeAspect="1"/>
          </p:cNvPicPr>
          <p:nvPr/>
        </p:nvPicPr>
        <p:blipFill>
          <a:blip r:embed="rId3"/>
          <a:stretch>
            <a:fillRect/>
          </a:stretch>
        </p:blipFill>
        <p:spPr>
          <a:xfrm>
            <a:off x="5766955" y="1189178"/>
            <a:ext cx="6425045" cy="4433455"/>
          </a:xfrm>
          <a:prstGeom prst="rect">
            <a:avLst/>
          </a:prstGeom>
        </p:spPr>
      </p:pic>
    </p:spTree>
    <p:extLst>
      <p:ext uri="{BB962C8B-B14F-4D97-AF65-F5344CB8AC3E}">
        <p14:creationId xmlns:p14="http://schemas.microsoft.com/office/powerpoint/2010/main" val="4629152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Feedback</a:t>
            </a:r>
            <a:endParaRPr lang="de-AT"/>
          </a:p>
        </p:txBody>
      </p:sp>
      <p:sp>
        <p:nvSpPr>
          <p:cNvPr id="3" name="Content Placeholder 2"/>
          <p:cNvSpPr>
            <a:spLocks noGrp="1"/>
          </p:cNvSpPr>
          <p:nvPr>
            <p:ph idx="1"/>
          </p:nvPr>
        </p:nvSpPr>
        <p:spPr>
          <a:xfrm>
            <a:off x="269242" y="1189178"/>
            <a:ext cx="11653521" cy="3232231"/>
          </a:xfrm>
        </p:spPr>
        <p:txBody>
          <a:bodyPr/>
          <a:lstStyle/>
          <a:p>
            <a:r>
              <a:rPr lang="en-GB" dirty="0"/>
              <a:t>We want to hear from you about how you are using the tools</a:t>
            </a:r>
            <a:br>
              <a:rPr lang="en-GB" dirty="0"/>
            </a:br>
            <a:r>
              <a:rPr lang="en-GB" dirty="0"/>
              <a:t>and assets, what works, and what does not.  </a:t>
            </a:r>
          </a:p>
          <a:p>
            <a:r>
              <a:rPr lang="en-GB" dirty="0"/>
              <a:t>If you feel there is anything missing, or any other feedback that you would like to provide, please </a:t>
            </a:r>
            <a:r>
              <a:rPr lang="en-US" dirty="0"/>
              <a:t>let us know.</a:t>
            </a:r>
          </a:p>
          <a:p>
            <a:endParaRPr lang="en-US" dirty="0"/>
          </a:p>
          <a:p>
            <a:r>
              <a:rPr lang="en-US" dirty="0"/>
              <a:t>Yammer Site: </a:t>
            </a:r>
            <a:r>
              <a:rPr lang="en-US" dirty="0">
                <a:hlinkClick r:id="rId3"/>
              </a:rPr>
              <a:t>https://aka.ms/gdprcommunity</a:t>
            </a:r>
            <a:endParaRPr lang="en-US" dirty="0"/>
          </a:p>
          <a:p>
            <a:endParaRPr lang="de-AT" dirty="0"/>
          </a:p>
        </p:txBody>
      </p:sp>
      <p:grpSp>
        <p:nvGrpSpPr>
          <p:cNvPr id="9" name="Group 8"/>
          <p:cNvGrpSpPr/>
          <p:nvPr/>
        </p:nvGrpSpPr>
        <p:grpSpPr>
          <a:xfrm rot="5400000">
            <a:off x="9745017" y="-11346"/>
            <a:ext cx="2446986" cy="2446986"/>
            <a:chOff x="8538693" y="3309870"/>
            <a:chExt cx="2446986" cy="2446986"/>
          </a:xfrm>
        </p:grpSpPr>
        <p:sp>
          <p:nvSpPr>
            <p:cNvPr id="10" name="Diagonal Stripe 9"/>
            <p:cNvSpPr/>
            <p:nvPr/>
          </p:nvSpPr>
          <p:spPr bwMode="auto">
            <a:xfrm>
              <a:off x="8538693" y="3309870"/>
              <a:ext cx="2446986" cy="2446986"/>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AT" sz="2400">
                <a:solidFill>
                  <a:srgbClr val="FFFFFF"/>
                </a:solidFill>
                <a:ea typeface="Segoe UI" pitchFamily="34" charset="0"/>
                <a:cs typeface="Segoe UI" pitchFamily="34" charset="0"/>
              </a:endParaRPr>
            </a:p>
          </p:txBody>
        </p:sp>
        <p:sp>
          <p:nvSpPr>
            <p:cNvPr id="11" name="TextBox 10"/>
            <p:cNvSpPr txBox="1"/>
            <p:nvPr/>
          </p:nvSpPr>
          <p:spPr>
            <a:xfrm rot="18975944">
              <a:off x="8639570" y="4028681"/>
              <a:ext cx="1653979" cy="369332"/>
            </a:xfrm>
            <a:prstGeom prst="rect">
              <a:avLst/>
            </a:prstGeom>
            <a:noFill/>
          </p:spPr>
          <p:txBody>
            <a:bodyPr wrap="none" lIns="0" tIns="0" rIns="0" bIns="0" rtlCol="0">
              <a:spAutoFit/>
            </a:bodyPr>
            <a:lstStyle/>
            <a:p>
              <a:r>
                <a:rPr lang="en-US" sz="2400" b="1" spc="-70">
                  <a:solidFill>
                    <a:srgbClr val="FFFFFF"/>
                  </a:solidFill>
                </a:rPr>
                <a:t>hidden slide</a:t>
              </a:r>
              <a:endParaRPr lang="de-AT" sz="2400" b="1" spc="-70">
                <a:solidFill>
                  <a:srgbClr val="FFFFFF"/>
                </a:solidFill>
              </a:endParaRPr>
            </a:p>
          </p:txBody>
        </p:sp>
      </p:grpSp>
    </p:spTree>
    <p:extLst>
      <p:ext uri="{BB962C8B-B14F-4D97-AF65-F5344CB8AC3E}">
        <p14:creationId xmlns:p14="http://schemas.microsoft.com/office/powerpoint/2010/main" val="10803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E8FB-121E-4B39-B5B2-5C28B4EA0730}"/>
              </a:ext>
            </a:extLst>
          </p:cNvPr>
          <p:cNvSpPr>
            <a:spLocks noGrp="1"/>
          </p:cNvSpPr>
          <p:nvPr>
            <p:ph type="title"/>
          </p:nvPr>
        </p:nvSpPr>
        <p:spPr/>
        <p:txBody>
          <a:bodyPr/>
          <a:lstStyle/>
          <a:p>
            <a:r>
              <a:rPr lang="en-US" sz="4000" spc="-100" dirty="0">
                <a:ln w="3175">
                  <a:noFill/>
                </a:ln>
                <a:solidFill>
                  <a:srgbClr val="6E6E73"/>
                </a:solidFill>
                <a:latin typeface="Segoe UI Light"/>
                <a:ea typeface="ＭＳ Ｐゴシック" charset="0"/>
                <a:cs typeface="Segoe UI" pitchFamily="34" charset="0"/>
              </a:rPr>
              <a:t>Compliance Manager integration</a:t>
            </a:r>
          </a:p>
        </p:txBody>
      </p:sp>
      <p:pic>
        <p:nvPicPr>
          <p:cNvPr id="5" name="Picture 4">
            <a:extLst>
              <a:ext uri="{FF2B5EF4-FFF2-40B4-BE49-F238E27FC236}">
                <a16:creationId xmlns:a16="http://schemas.microsoft.com/office/drawing/2014/main" id="{7E4BD4D5-859C-4CCE-8D11-34629C707729}"/>
              </a:ext>
            </a:extLst>
          </p:cNvPr>
          <p:cNvPicPr>
            <a:picLocks noChangeAspect="1"/>
          </p:cNvPicPr>
          <p:nvPr/>
        </p:nvPicPr>
        <p:blipFill>
          <a:blip r:embed="rId3"/>
          <a:stretch>
            <a:fillRect/>
          </a:stretch>
        </p:blipFill>
        <p:spPr>
          <a:xfrm>
            <a:off x="377231" y="2138798"/>
            <a:ext cx="7020000" cy="3048215"/>
          </a:xfrm>
          <a:prstGeom prst="rect">
            <a:avLst/>
          </a:prstGeom>
          <a:ln>
            <a:solidFill>
              <a:schemeClr val="accent1"/>
            </a:solidFill>
          </a:ln>
        </p:spPr>
      </p:pic>
      <p:sp>
        <p:nvSpPr>
          <p:cNvPr id="3" name="Content Placeholder 3">
            <a:extLst>
              <a:ext uri="{FF2B5EF4-FFF2-40B4-BE49-F238E27FC236}">
                <a16:creationId xmlns:a16="http://schemas.microsoft.com/office/drawing/2014/main" id="{2783D2DF-E455-46E8-B471-CFE6F846C0D9}"/>
              </a:ext>
            </a:extLst>
          </p:cNvPr>
          <p:cNvSpPr txBox="1">
            <a:spLocks/>
          </p:cNvSpPr>
          <p:nvPr/>
        </p:nvSpPr>
        <p:spPr>
          <a:xfrm>
            <a:off x="7897224" y="1101275"/>
            <a:ext cx="4152937" cy="5480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1"/>
              </a:buClr>
              <a:buNone/>
            </a:pPr>
            <a:r>
              <a:rPr lang="en-US" sz="2400" dirty="0">
                <a:gradFill>
                  <a:gsLst>
                    <a:gs pos="1250">
                      <a:srgbClr val="6E6E73"/>
                    </a:gs>
                    <a:gs pos="99000">
                      <a:srgbClr val="6E6E73"/>
                    </a:gs>
                  </a:gsLst>
                  <a:lin ang="5400000" scaled="0"/>
                </a:gradFill>
                <a:latin typeface="Segoe UI Light"/>
                <a:ea typeface="ＭＳ Ｐゴシック" charset="0"/>
              </a:rPr>
              <a:t>GDPR article references</a:t>
            </a:r>
          </a:p>
          <a:p>
            <a:pPr marL="457200" lvl="1" indent="0">
              <a:buClr>
                <a:schemeClr val="accent1"/>
              </a:buClr>
              <a:buNone/>
            </a:pPr>
            <a:r>
              <a:rPr lang="en-US" sz="1800" dirty="0">
                <a:solidFill>
                  <a:srgbClr val="707075"/>
                </a:solidFill>
                <a:latin typeface="+mj-lt"/>
              </a:rPr>
              <a:t>Every sub-scenario provides statutory references to relevant GDPR articles</a:t>
            </a:r>
          </a:p>
          <a:p>
            <a:pPr marL="457200" lvl="1" indent="0">
              <a:buClr>
                <a:schemeClr val="accent1"/>
              </a:buClr>
              <a:buNone/>
            </a:pPr>
            <a:r>
              <a:rPr lang="en-US" sz="1800" dirty="0">
                <a:solidFill>
                  <a:srgbClr val="707075"/>
                </a:solidFill>
                <a:latin typeface="+mj-lt"/>
              </a:rPr>
              <a:t>Per article links to relevant Compliance Manager controls</a:t>
            </a:r>
          </a:p>
          <a:p>
            <a:pPr marL="0" indent="0">
              <a:buClr>
                <a:schemeClr val="accent1"/>
              </a:buClr>
              <a:buNone/>
            </a:pPr>
            <a:r>
              <a:rPr lang="en-US" sz="2400" dirty="0">
                <a:gradFill>
                  <a:gsLst>
                    <a:gs pos="1250">
                      <a:srgbClr val="6E6E73"/>
                    </a:gs>
                    <a:gs pos="99000">
                      <a:srgbClr val="6E6E73"/>
                    </a:gs>
                  </a:gsLst>
                  <a:lin ang="5400000" scaled="0"/>
                </a:gradFill>
                <a:latin typeface="Segoe UI Light"/>
                <a:ea typeface="ＭＳ Ｐゴシック" charset="0"/>
              </a:rPr>
              <a:t>Compliance Manager </a:t>
            </a:r>
          </a:p>
          <a:p>
            <a:pPr marL="457200" lvl="1" indent="0">
              <a:buClr>
                <a:schemeClr val="accent1"/>
              </a:buClr>
              <a:buNone/>
            </a:pPr>
            <a:r>
              <a:rPr lang="en-US" sz="1800" dirty="0">
                <a:solidFill>
                  <a:srgbClr val="707075"/>
                </a:solidFill>
                <a:latin typeface="+mj-lt"/>
              </a:rPr>
              <a:t>Real-time assessment of the GDPR compliance posture for customers assets in the Microsoft cloud</a:t>
            </a:r>
          </a:p>
          <a:p>
            <a:pPr marL="457200" lvl="1" indent="0">
              <a:buClr>
                <a:schemeClr val="accent1"/>
              </a:buClr>
              <a:buNone/>
            </a:pPr>
            <a:r>
              <a:rPr lang="en-US" sz="1800" dirty="0">
                <a:solidFill>
                  <a:srgbClr val="707075"/>
                </a:solidFill>
                <a:latin typeface="+mj-lt"/>
              </a:rPr>
              <a:t>Actionable insights into both customer’s and Microsoft’s responsibility to meet compliance standards</a:t>
            </a:r>
          </a:p>
          <a:p>
            <a:pPr marL="457200" lvl="1" indent="0">
              <a:buClr>
                <a:schemeClr val="accent1"/>
              </a:buClr>
              <a:buNone/>
            </a:pPr>
            <a:r>
              <a:rPr lang="en-US" sz="1800" dirty="0">
                <a:solidFill>
                  <a:srgbClr val="707075"/>
                </a:solidFill>
                <a:latin typeface="+mj-lt"/>
              </a:rPr>
              <a:t>Documented customer actions</a:t>
            </a:r>
          </a:p>
          <a:p>
            <a:pPr marL="457200" lvl="1" indent="0">
              <a:buClr>
                <a:schemeClr val="accent1"/>
              </a:buClr>
              <a:buNone/>
            </a:pPr>
            <a:r>
              <a:rPr lang="en-US" sz="1800" dirty="0">
                <a:solidFill>
                  <a:srgbClr val="707075"/>
                </a:solidFill>
                <a:latin typeface="+mj-lt"/>
              </a:rPr>
              <a:t>Task delegation and assignment</a:t>
            </a:r>
          </a:p>
          <a:p>
            <a:pPr marL="457200" lvl="1" indent="0">
              <a:buClr>
                <a:schemeClr val="accent1"/>
              </a:buClr>
              <a:buNone/>
            </a:pPr>
            <a:r>
              <a:rPr lang="en-US" sz="1800" dirty="0">
                <a:solidFill>
                  <a:srgbClr val="707075"/>
                </a:solidFill>
                <a:latin typeface="+mj-lt"/>
              </a:rPr>
              <a:t>Tracking and evidence gathering</a:t>
            </a:r>
          </a:p>
          <a:p>
            <a:pPr marL="457200" lvl="1" indent="0">
              <a:buClr>
                <a:schemeClr val="accent1"/>
              </a:buClr>
              <a:buNone/>
            </a:pPr>
            <a:endParaRPr lang="en-US" sz="2000" dirty="0">
              <a:solidFill>
                <a:srgbClr val="707075"/>
              </a:solidFill>
              <a:latin typeface="+mj-lt"/>
            </a:endParaRPr>
          </a:p>
          <a:p>
            <a:pPr marL="457200" lvl="1" indent="0">
              <a:buClr>
                <a:schemeClr val="accent1"/>
              </a:buClr>
              <a:buNone/>
            </a:pPr>
            <a:endParaRPr lang="en-US" sz="2000" dirty="0">
              <a:solidFill>
                <a:srgbClr val="707075"/>
              </a:solidFill>
              <a:latin typeface="+mj-lt"/>
            </a:endParaRPr>
          </a:p>
          <a:p>
            <a:pPr marL="342900" indent="-342900">
              <a:buClr>
                <a:schemeClr val="accent1"/>
              </a:buClr>
              <a:buFont typeface="Segoe UI Symbol" panose="020B0502040204020203" pitchFamily="34" charset="0"/>
              <a:buChar char="▶"/>
            </a:pPr>
            <a:endParaRPr lang="en-US" sz="2400" dirty="0">
              <a:latin typeface="+mj-lt"/>
            </a:endParaRPr>
          </a:p>
        </p:txBody>
      </p:sp>
      <p:pic>
        <p:nvPicPr>
          <p:cNvPr id="6" name="Picture 5">
            <a:extLst>
              <a:ext uri="{FF2B5EF4-FFF2-40B4-BE49-F238E27FC236}">
                <a16:creationId xmlns:a16="http://schemas.microsoft.com/office/drawing/2014/main" id="{A02B646D-6995-41ED-B519-C7899E59C9E0}"/>
              </a:ext>
            </a:extLst>
          </p:cNvPr>
          <p:cNvPicPr>
            <a:picLocks noChangeAspect="1"/>
          </p:cNvPicPr>
          <p:nvPr/>
        </p:nvPicPr>
        <p:blipFill>
          <a:blip r:embed="rId4"/>
          <a:stretch>
            <a:fillRect/>
          </a:stretch>
        </p:blipFill>
        <p:spPr>
          <a:xfrm>
            <a:off x="3436972" y="3644981"/>
            <a:ext cx="4847276" cy="2952207"/>
          </a:xfrm>
          <a:prstGeom prst="rect">
            <a:avLst/>
          </a:prstGeom>
          <a:ln>
            <a:solidFill>
              <a:schemeClr val="accent1"/>
            </a:solidFill>
          </a:ln>
        </p:spPr>
      </p:pic>
      <p:pic>
        <p:nvPicPr>
          <p:cNvPr id="7" name="Picture 6">
            <a:extLst>
              <a:ext uri="{FF2B5EF4-FFF2-40B4-BE49-F238E27FC236}">
                <a16:creationId xmlns:a16="http://schemas.microsoft.com/office/drawing/2014/main" id="{6E9ED45C-F1E8-43A7-8EDA-42BB5E320C32}"/>
              </a:ext>
            </a:extLst>
          </p:cNvPr>
          <p:cNvPicPr>
            <a:picLocks noChangeAspect="1"/>
          </p:cNvPicPr>
          <p:nvPr/>
        </p:nvPicPr>
        <p:blipFill>
          <a:blip r:embed="rId5"/>
          <a:stretch>
            <a:fillRect/>
          </a:stretch>
        </p:blipFill>
        <p:spPr>
          <a:xfrm>
            <a:off x="377231" y="1116276"/>
            <a:ext cx="7020000" cy="878379"/>
          </a:xfrm>
          <a:prstGeom prst="rect">
            <a:avLst/>
          </a:prstGeom>
          <a:ln>
            <a:solidFill>
              <a:schemeClr val="accent1"/>
            </a:solidFill>
          </a:ln>
        </p:spPr>
      </p:pic>
      <p:grpSp>
        <p:nvGrpSpPr>
          <p:cNvPr id="8" name="Group 7">
            <a:extLst>
              <a:ext uri="{FF2B5EF4-FFF2-40B4-BE49-F238E27FC236}">
                <a16:creationId xmlns:a16="http://schemas.microsoft.com/office/drawing/2014/main" id="{C0FC928B-AAED-4E7D-B86D-871F9FAF37A1}"/>
              </a:ext>
            </a:extLst>
          </p:cNvPr>
          <p:cNvGrpSpPr/>
          <p:nvPr/>
        </p:nvGrpSpPr>
        <p:grpSpPr>
          <a:xfrm>
            <a:off x="10404657" y="488"/>
            <a:ext cx="1786476" cy="1955102"/>
            <a:chOff x="10404657" y="488"/>
            <a:chExt cx="1786476" cy="1955102"/>
          </a:xfrm>
        </p:grpSpPr>
        <p:sp>
          <p:nvSpPr>
            <p:cNvPr id="9" name="Diagonal Stripe 8">
              <a:extLst>
                <a:ext uri="{FF2B5EF4-FFF2-40B4-BE49-F238E27FC236}">
                  <a16:creationId xmlns:a16="http://schemas.microsoft.com/office/drawing/2014/main" id="{9076CDB2-6DBC-46FE-A3CF-3D36912A199D}"/>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F191F3D-EF7E-4855-A391-7E2267896F7D}"/>
                </a:ext>
              </a:extLst>
            </p:cNvPr>
            <p:cNvSpPr txBox="1"/>
            <p:nvPr/>
          </p:nvSpPr>
          <p:spPr>
            <a:xfrm rot="2775944">
              <a:off x="10887496" y="329675"/>
              <a:ext cx="1235275" cy="724173"/>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Optional </a:t>
              </a:r>
              <a:br>
                <a:rPr kumimoji="0" lang="en-US" sz="2353" b="1" i="0" u="none" strike="noStrike" kern="1200" cap="none" spc="-70" normalizeH="0" baseline="0" noProof="0" dirty="0">
                  <a:ln>
                    <a:noFill/>
                  </a:ln>
                  <a:solidFill>
                    <a:srgbClr val="F1EFED"/>
                  </a:solidFill>
                  <a:effectLst/>
                  <a:uLnTx/>
                  <a:uFillTx/>
                  <a:latin typeface="Segoe UI"/>
                  <a:ea typeface="+mn-ea"/>
                  <a:cs typeface="+mn-cs"/>
                </a:rPr>
              </a:br>
              <a:r>
                <a:rPr kumimoji="0" lang="en-US" sz="2353" b="1" i="0" u="none" strike="noStrike" kern="1200" cap="none" spc="-70" normalizeH="0" baseline="0" noProof="0" dirty="0">
                  <a:ln>
                    <a:noFill/>
                  </a:ln>
                  <a:solidFill>
                    <a:srgbClr val="F1EFED"/>
                  </a:solidFill>
                  <a:effectLst/>
                  <a:uLnTx/>
                  <a:uFillTx/>
                  <a:latin typeface="Segoe UI"/>
                  <a:ea typeface="+mn-ea"/>
                  <a:cs typeface="+mn-cs"/>
                </a:rPr>
                <a:t>activity</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spTree>
    <p:extLst>
      <p:ext uri="{BB962C8B-B14F-4D97-AF65-F5344CB8AC3E}">
        <p14:creationId xmlns:p14="http://schemas.microsoft.com/office/powerpoint/2010/main" val="26073716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4951-4DC8-422E-8827-4C9F4DBAB67D}"/>
              </a:ext>
            </a:extLst>
          </p:cNvPr>
          <p:cNvSpPr>
            <a:spLocks noGrp="1"/>
          </p:cNvSpPr>
          <p:nvPr>
            <p:ph type="title"/>
          </p:nvPr>
        </p:nvSpPr>
        <p:spPr>
          <a:xfrm>
            <a:off x="269240" y="294378"/>
            <a:ext cx="11655840" cy="806897"/>
          </a:xfrm>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GDPR Detailed Assessment Tool - Output</a:t>
            </a:r>
          </a:p>
        </p:txBody>
      </p:sp>
      <p:sp>
        <p:nvSpPr>
          <p:cNvPr id="6" name="Content Placeholder 3">
            <a:extLst>
              <a:ext uri="{FF2B5EF4-FFF2-40B4-BE49-F238E27FC236}">
                <a16:creationId xmlns:a16="http://schemas.microsoft.com/office/drawing/2014/main" id="{2EC45095-0D53-4257-9406-52C6AAEBE849}"/>
              </a:ext>
            </a:extLst>
          </p:cNvPr>
          <p:cNvSpPr txBox="1">
            <a:spLocks/>
          </p:cNvSpPr>
          <p:nvPr/>
        </p:nvSpPr>
        <p:spPr>
          <a:xfrm>
            <a:off x="269243" y="1189178"/>
            <a:ext cx="5497712" cy="5668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Executive summary</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Aggregated across all four DMPR themes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Overall maturity of one of three levels: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Starting, Progressing or Optimizing</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Results per theme and focus area</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Detailed insights per theme</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Maturity index</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Top recommendation per sub scenario</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Microsoft Product suggestions</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All Recommendations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Comprehensive and actionable list</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Full list of recommendations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Grouped by sub-scenario and GDPR maturity stage</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For each theme and sub scenario</a:t>
            </a:r>
          </a:p>
          <a:p>
            <a:pPr marL="342900" marR="0" lvl="0" indent="-342900" algn="l" defTabSz="914400" rtl="0" eaLnBrk="1" fontAlgn="auto" latinLnBrk="0" hangingPunct="1">
              <a:lnSpc>
                <a:spcPct val="90000"/>
              </a:lnSpc>
              <a:spcBef>
                <a:spcPts val="1000"/>
              </a:spcBef>
              <a:spcAft>
                <a:spcPts val="0"/>
              </a:spcAft>
              <a:buClr>
                <a:srgbClr val="5B9BD5"/>
              </a:buClr>
              <a:buSzTx/>
              <a:buFont typeface="Segoe UI Symbol" panose="020B0502040204020203"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342900" marR="0" lvl="0" indent="-342900" algn="l" defTabSz="914400" rtl="0" eaLnBrk="1" fontAlgn="auto" latinLnBrk="0" hangingPunct="1">
              <a:lnSpc>
                <a:spcPct val="90000"/>
              </a:lnSpc>
              <a:spcBef>
                <a:spcPts val="1000"/>
              </a:spcBef>
              <a:spcAft>
                <a:spcPts val="0"/>
              </a:spcAft>
              <a:buClr>
                <a:srgbClr val="5B9BD5"/>
              </a:buClr>
              <a:buSzTx/>
              <a:buFont typeface="Segoe UI Symbol" panose="020B0502040204020203"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7A54A18B-3C44-49AA-A452-DC468C7BED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7160" y="1189178"/>
            <a:ext cx="3240000" cy="1939632"/>
          </a:xfrm>
          <a:prstGeom prst="rect">
            <a:avLst/>
          </a:prstGeom>
          <a:noFill/>
          <a:ln>
            <a:solidFill>
              <a:schemeClr val="accent1"/>
            </a:solidFill>
          </a:ln>
        </p:spPr>
      </p:pic>
      <p:pic>
        <p:nvPicPr>
          <p:cNvPr id="7" name="Picture 6">
            <a:extLst>
              <a:ext uri="{FF2B5EF4-FFF2-40B4-BE49-F238E27FC236}">
                <a16:creationId xmlns:a16="http://schemas.microsoft.com/office/drawing/2014/main" id="{1F3F00B9-CFF2-4244-8914-CBC53FBDE177}"/>
              </a:ext>
            </a:extLst>
          </p:cNvPr>
          <p:cNvPicPr>
            <a:picLocks noChangeAspect="1"/>
          </p:cNvPicPr>
          <p:nvPr/>
        </p:nvPicPr>
        <p:blipFill>
          <a:blip r:embed="rId4"/>
          <a:stretch>
            <a:fillRect/>
          </a:stretch>
        </p:blipFill>
        <p:spPr>
          <a:xfrm>
            <a:off x="8429039" y="2244809"/>
            <a:ext cx="3240000" cy="1778780"/>
          </a:xfrm>
          <a:prstGeom prst="rect">
            <a:avLst/>
          </a:prstGeom>
          <a:noFill/>
          <a:ln>
            <a:solidFill>
              <a:schemeClr val="accent1"/>
            </a:solidFill>
          </a:ln>
        </p:spPr>
      </p:pic>
      <p:pic>
        <p:nvPicPr>
          <p:cNvPr id="8" name="Picture 7">
            <a:extLst>
              <a:ext uri="{FF2B5EF4-FFF2-40B4-BE49-F238E27FC236}">
                <a16:creationId xmlns:a16="http://schemas.microsoft.com/office/drawing/2014/main" id="{F9B0CA56-A4D9-48FE-94DB-BC2F0568AD29}"/>
              </a:ext>
            </a:extLst>
          </p:cNvPr>
          <p:cNvPicPr>
            <a:picLocks noChangeAspect="1"/>
          </p:cNvPicPr>
          <p:nvPr/>
        </p:nvPicPr>
        <p:blipFill>
          <a:blip r:embed="rId5"/>
          <a:stretch>
            <a:fillRect/>
          </a:stretch>
        </p:blipFill>
        <p:spPr>
          <a:xfrm>
            <a:off x="6097160" y="3430645"/>
            <a:ext cx="3240000" cy="1853963"/>
          </a:xfrm>
          <a:prstGeom prst="rect">
            <a:avLst/>
          </a:prstGeom>
          <a:noFill/>
          <a:ln>
            <a:solidFill>
              <a:schemeClr val="accent1"/>
            </a:solidFill>
          </a:ln>
        </p:spPr>
      </p:pic>
      <p:pic>
        <p:nvPicPr>
          <p:cNvPr id="9" name="Picture 8">
            <a:extLst>
              <a:ext uri="{FF2B5EF4-FFF2-40B4-BE49-F238E27FC236}">
                <a16:creationId xmlns:a16="http://schemas.microsoft.com/office/drawing/2014/main" id="{DE961E26-9CC5-4540-81E7-24205E178D14}"/>
              </a:ext>
            </a:extLst>
          </p:cNvPr>
          <p:cNvPicPr>
            <a:picLocks noChangeAspect="1"/>
          </p:cNvPicPr>
          <p:nvPr/>
        </p:nvPicPr>
        <p:blipFill>
          <a:blip r:embed="rId6"/>
          <a:stretch>
            <a:fillRect/>
          </a:stretch>
        </p:blipFill>
        <p:spPr>
          <a:xfrm>
            <a:off x="8429039" y="4272344"/>
            <a:ext cx="3240000" cy="1852382"/>
          </a:xfrm>
          <a:prstGeom prst="rect">
            <a:avLst/>
          </a:prstGeom>
          <a:noFill/>
          <a:ln>
            <a:solidFill>
              <a:schemeClr val="accent1"/>
            </a:solidFill>
          </a:ln>
        </p:spPr>
      </p:pic>
      <p:pic>
        <p:nvPicPr>
          <p:cNvPr id="10" name="Picture 9">
            <a:extLst>
              <a:ext uri="{FF2B5EF4-FFF2-40B4-BE49-F238E27FC236}">
                <a16:creationId xmlns:a16="http://schemas.microsoft.com/office/drawing/2014/main" id="{0DF9782A-7D96-439D-A7B0-6B486EF3B8B2}"/>
              </a:ext>
            </a:extLst>
          </p:cNvPr>
          <p:cNvPicPr>
            <a:picLocks noChangeAspect="1"/>
          </p:cNvPicPr>
          <p:nvPr/>
        </p:nvPicPr>
        <p:blipFill>
          <a:blip r:embed="rId7"/>
          <a:stretch>
            <a:fillRect/>
          </a:stretch>
        </p:blipFill>
        <p:spPr>
          <a:xfrm>
            <a:off x="6097160" y="5586443"/>
            <a:ext cx="3240000" cy="780831"/>
          </a:xfrm>
          <a:prstGeom prst="rect">
            <a:avLst/>
          </a:prstGeom>
          <a:noFill/>
          <a:ln>
            <a:solidFill>
              <a:schemeClr val="accent1"/>
            </a:solidFill>
          </a:ln>
        </p:spPr>
      </p:pic>
      <p:grpSp>
        <p:nvGrpSpPr>
          <p:cNvPr id="11" name="Group 10">
            <a:extLst>
              <a:ext uri="{FF2B5EF4-FFF2-40B4-BE49-F238E27FC236}">
                <a16:creationId xmlns:a16="http://schemas.microsoft.com/office/drawing/2014/main" id="{E6041894-C545-406A-A975-10822D6C1383}"/>
              </a:ext>
            </a:extLst>
          </p:cNvPr>
          <p:cNvGrpSpPr/>
          <p:nvPr/>
        </p:nvGrpSpPr>
        <p:grpSpPr>
          <a:xfrm>
            <a:off x="10404657" y="488"/>
            <a:ext cx="1786476" cy="1955102"/>
            <a:chOff x="10404657" y="488"/>
            <a:chExt cx="1786476" cy="1955102"/>
          </a:xfrm>
        </p:grpSpPr>
        <p:sp>
          <p:nvSpPr>
            <p:cNvPr id="12" name="Diagonal Stripe 11">
              <a:extLst>
                <a:ext uri="{FF2B5EF4-FFF2-40B4-BE49-F238E27FC236}">
                  <a16:creationId xmlns:a16="http://schemas.microsoft.com/office/drawing/2014/main" id="{82A9366C-8229-48C6-A12F-9B3ECBD7FCEB}"/>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7F88C79-8F35-4157-BF0E-D5ED8EB311D7}"/>
                </a:ext>
              </a:extLst>
            </p:cNvPr>
            <p:cNvSpPr txBox="1"/>
            <p:nvPr/>
          </p:nvSpPr>
          <p:spPr>
            <a:xfrm rot="2775944">
              <a:off x="10887496" y="329675"/>
              <a:ext cx="1235275" cy="724173"/>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Optional </a:t>
              </a:r>
              <a:br>
                <a:rPr kumimoji="0" lang="en-US" sz="2353" b="1" i="0" u="none" strike="noStrike" kern="1200" cap="none" spc="-70" normalizeH="0" baseline="0" noProof="0" dirty="0">
                  <a:ln>
                    <a:noFill/>
                  </a:ln>
                  <a:solidFill>
                    <a:srgbClr val="F1EFED"/>
                  </a:solidFill>
                  <a:effectLst/>
                  <a:uLnTx/>
                  <a:uFillTx/>
                  <a:latin typeface="Segoe UI"/>
                  <a:ea typeface="+mn-ea"/>
                  <a:cs typeface="+mn-cs"/>
                </a:rPr>
              </a:br>
              <a:r>
                <a:rPr kumimoji="0" lang="en-US" sz="2353" b="1" i="0" u="none" strike="noStrike" kern="1200" cap="none" spc="-70" normalizeH="0" baseline="0" noProof="0" dirty="0">
                  <a:ln>
                    <a:noFill/>
                  </a:ln>
                  <a:solidFill>
                    <a:srgbClr val="F1EFED"/>
                  </a:solidFill>
                  <a:effectLst/>
                  <a:uLnTx/>
                  <a:uFillTx/>
                  <a:latin typeface="Segoe UI"/>
                  <a:ea typeface="+mn-ea"/>
                  <a:cs typeface="+mn-cs"/>
                </a:rPr>
                <a:t>activity</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spTree>
    <p:extLst>
      <p:ext uri="{BB962C8B-B14F-4D97-AF65-F5344CB8AC3E}">
        <p14:creationId xmlns:p14="http://schemas.microsoft.com/office/powerpoint/2010/main" val="18200519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normAutofit/>
          </a:bodyPr>
          <a:lstStyle/>
          <a:p>
            <a:r>
              <a:rPr lang="en-US" sz="2800" dirty="0">
                <a:solidFill>
                  <a:srgbClr val="5B9BD5"/>
                </a:solidFill>
                <a:latin typeface="Segoe UI" panose="020B0502040204020203" pitchFamily="34" charset="0"/>
                <a:cs typeface="Segoe UI" panose="020B0502040204020203" pitchFamily="34" charset="0"/>
              </a:rPr>
              <a:t>Screenshot instructions</a:t>
            </a:r>
          </a:p>
        </p:txBody>
      </p:sp>
      <p:grpSp>
        <p:nvGrpSpPr>
          <p:cNvPr id="4" name="Group 3"/>
          <p:cNvGrpSpPr/>
          <p:nvPr/>
        </p:nvGrpSpPr>
        <p:grpSpPr>
          <a:xfrm rot="5400000">
            <a:off x="9745019" y="-11348"/>
            <a:ext cx="2446986" cy="2446986"/>
            <a:chOff x="8538693" y="3309870"/>
            <a:chExt cx="2446986" cy="2446986"/>
          </a:xfrm>
        </p:grpSpPr>
        <p:sp>
          <p:nvSpPr>
            <p:cNvPr id="5" name="Diagonal Stripe 4"/>
            <p:cNvSpPr/>
            <p:nvPr/>
          </p:nvSpPr>
          <p:spPr bwMode="auto">
            <a:xfrm>
              <a:off x="8538693" y="3309870"/>
              <a:ext cx="2446986" cy="2446986"/>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p:cNvSpPr txBox="1"/>
            <p:nvPr/>
          </p:nvSpPr>
          <p:spPr>
            <a:xfrm rot="18975944">
              <a:off x="8614724" y="4028679"/>
              <a:ext cx="170367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70" normalizeH="0" baseline="0" noProof="0" dirty="0">
                  <a:ln>
                    <a:noFill/>
                  </a:ln>
                  <a:solidFill>
                    <a:srgbClr val="FFFFFF"/>
                  </a:solidFill>
                  <a:effectLst/>
                  <a:uLnTx/>
                  <a:uFillTx/>
                  <a:latin typeface="Segoe UI"/>
                </a:rPr>
                <a:t>Hidden</a:t>
              </a:r>
              <a:r>
                <a:rPr kumimoji="0" lang="en-US" sz="2400" b="1" i="0" u="none" strike="noStrike" kern="1200" cap="none" spc="-70" normalizeH="0" baseline="0" noProof="0" dirty="0">
                  <a:ln>
                    <a:noFill/>
                  </a:ln>
                  <a:solidFill>
                    <a:srgbClr val="FFFFFF"/>
                  </a:solidFill>
                  <a:effectLst/>
                  <a:uLnTx/>
                  <a:uFillTx/>
                  <a:latin typeface="Segoe UI"/>
                  <a:ea typeface="+mn-ea"/>
                  <a:cs typeface="+mn-cs"/>
                </a:rPr>
                <a:t> slide</a:t>
              </a:r>
              <a:endParaRPr kumimoji="0" lang="de-AT" sz="2400" b="1" i="0" u="none" strike="noStrike" kern="1200" cap="none" spc="-70" normalizeH="0" baseline="0" noProof="0" dirty="0">
                <a:ln>
                  <a:noFill/>
                </a:ln>
                <a:solidFill>
                  <a:srgbClr val="FFFFFF"/>
                </a:solidFill>
                <a:effectLst/>
                <a:uLnTx/>
                <a:uFillTx/>
                <a:latin typeface="Segoe UI"/>
                <a:ea typeface="+mn-ea"/>
                <a:cs typeface="+mn-cs"/>
              </a:endParaRPr>
            </a:p>
          </p:txBody>
        </p:sp>
      </p:grpSp>
      <p:pic>
        <p:nvPicPr>
          <p:cNvPr id="7" name="Picture 2" descr="Image result for microsof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271660" y="1726435"/>
            <a:ext cx="8720478" cy="733425"/>
            <a:chOff x="1389454" y="1913183"/>
            <a:chExt cx="8720478" cy="733425"/>
          </a:xfrm>
        </p:grpSpPr>
        <p:sp>
          <p:nvSpPr>
            <p:cNvPr id="15" name="Rectangle 14"/>
            <p:cNvSpPr/>
            <p:nvPr/>
          </p:nvSpPr>
          <p:spPr>
            <a:xfrm>
              <a:off x="1799166" y="1951283"/>
              <a:ext cx="8310766" cy="657225"/>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a:solidFill>
                    <a:schemeClr val="tx1"/>
                  </a:solidFill>
                  <a:latin typeface="Segoe UI" panose="020B0502040204020203" pitchFamily="34" charset="0"/>
                  <a:cs typeface="Segoe UI" panose="020B0502040204020203" pitchFamily="34" charset="0"/>
                </a:rPr>
                <a:t>Match the slide title to the corresponding Power BI view</a:t>
              </a:r>
            </a:p>
          </p:txBody>
        </p:sp>
        <p:sp>
          <p:nvSpPr>
            <p:cNvPr id="3" name="Oval 2"/>
            <p:cNvSpPr/>
            <p:nvPr/>
          </p:nvSpPr>
          <p:spPr>
            <a:xfrm>
              <a:off x="1389454" y="1913183"/>
              <a:ext cx="733425" cy="7334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egoe UI" panose="020B0502040204020203" pitchFamily="34" charset="0"/>
                  <a:cs typeface="Segoe UI" panose="020B0502040204020203" pitchFamily="34" charset="0"/>
                </a:rPr>
                <a:t>1</a:t>
              </a:r>
            </a:p>
          </p:txBody>
        </p:sp>
      </p:grpSp>
      <p:grpSp>
        <p:nvGrpSpPr>
          <p:cNvPr id="17" name="Group 16"/>
          <p:cNvGrpSpPr/>
          <p:nvPr/>
        </p:nvGrpSpPr>
        <p:grpSpPr>
          <a:xfrm>
            <a:off x="1271660" y="2714406"/>
            <a:ext cx="8720478" cy="733425"/>
            <a:chOff x="1389454" y="1913183"/>
            <a:chExt cx="8720478" cy="733425"/>
          </a:xfrm>
        </p:grpSpPr>
        <p:sp>
          <p:nvSpPr>
            <p:cNvPr id="18" name="Rectangle 17"/>
            <p:cNvSpPr/>
            <p:nvPr/>
          </p:nvSpPr>
          <p:spPr>
            <a:xfrm>
              <a:off x="1799166" y="1951283"/>
              <a:ext cx="8310766" cy="657225"/>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a:solidFill>
                    <a:schemeClr val="tx1"/>
                  </a:solidFill>
                  <a:latin typeface="Segoe UI" panose="020B0502040204020203" pitchFamily="34" charset="0"/>
                  <a:cs typeface="Segoe UI" panose="020B0502040204020203" pitchFamily="34" charset="0"/>
                </a:rPr>
                <a:t>Open the snipping tool, select “New”, and trace the area of the picture you want to take. Click “Copy” in the snipping tool ribbon</a:t>
              </a:r>
              <a:endParaRPr lang="en-US" dirty="0">
                <a:solidFill>
                  <a:schemeClr val="tx1"/>
                </a:solidFill>
              </a:endParaRPr>
            </a:p>
          </p:txBody>
        </p:sp>
        <p:sp>
          <p:nvSpPr>
            <p:cNvPr id="19" name="Oval 18"/>
            <p:cNvSpPr/>
            <p:nvPr/>
          </p:nvSpPr>
          <p:spPr>
            <a:xfrm>
              <a:off x="1389454" y="1913183"/>
              <a:ext cx="733425" cy="7334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egoe UI" panose="020B0502040204020203" pitchFamily="34" charset="0"/>
                  <a:cs typeface="Segoe UI" panose="020B0502040204020203" pitchFamily="34" charset="0"/>
                </a:rPr>
                <a:t>2</a:t>
              </a:r>
            </a:p>
          </p:txBody>
        </p:sp>
      </p:grpSp>
      <p:grpSp>
        <p:nvGrpSpPr>
          <p:cNvPr id="20" name="Group 19"/>
          <p:cNvGrpSpPr/>
          <p:nvPr/>
        </p:nvGrpSpPr>
        <p:grpSpPr>
          <a:xfrm>
            <a:off x="1271660" y="3702377"/>
            <a:ext cx="8720478" cy="733425"/>
            <a:chOff x="1389454" y="1913183"/>
            <a:chExt cx="8720478" cy="733425"/>
          </a:xfrm>
        </p:grpSpPr>
        <p:sp>
          <p:nvSpPr>
            <p:cNvPr id="21" name="Rectangle 20"/>
            <p:cNvSpPr/>
            <p:nvPr/>
          </p:nvSpPr>
          <p:spPr>
            <a:xfrm>
              <a:off x="1799166" y="1951283"/>
              <a:ext cx="8310766" cy="657225"/>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a:solidFill>
                    <a:schemeClr val="tx1"/>
                  </a:solidFill>
                  <a:latin typeface="Segoe UI" panose="020B0502040204020203" pitchFamily="34" charset="0"/>
                  <a:cs typeface="Segoe UI" panose="020B0502040204020203" pitchFamily="34" charset="0"/>
                </a:rPr>
                <a:t>Open the PowerPoint slide that corresponds to the screenshot taken, and select “Paste”</a:t>
              </a:r>
              <a:endParaRPr lang="en-US" dirty="0">
                <a:solidFill>
                  <a:schemeClr val="tx1"/>
                </a:solidFill>
              </a:endParaRPr>
            </a:p>
          </p:txBody>
        </p:sp>
        <p:sp>
          <p:nvSpPr>
            <p:cNvPr id="22" name="Oval 21"/>
            <p:cNvSpPr/>
            <p:nvPr/>
          </p:nvSpPr>
          <p:spPr>
            <a:xfrm>
              <a:off x="1389454" y="1913183"/>
              <a:ext cx="733425" cy="7334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egoe UI" panose="020B0502040204020203" pitchFamily="34" charset="0"/>
                  <a:cs typeface="Segoe UI" panose="020B0502040204020203" pitchFamily="34" charset="0"/>
                </a:rPr>
                <a:t>3</a:t>
              </a:r>
            </a:p>
          </p:txBody>
        </p:sp>
      </p:grpSp>
      <p:grpSp>
        <p:nvGrpSpPr>
          <p:cNvPr id="23" name="Group 22"/>
          <p:cNvGrpSpPr/>
          <p:nvPr/>
        </p:nvGrpSpPr>
        <p:grpSpPr>
          <a:xfrm>
            <a:off x="1271660" y="4690348"/>
            <a:ext cx="8720478" cy="733425"/>
            <a:chOff x="1389454" y="1913183"/>
            <a:chExt cx="8720478" cy="733425"/>
          </a:xfrm>
        </p:grpSpPr>
        <p:sp>
          <p:nvSpPr>
            <p:cNvPr id="24" name="Rectangle 23"/>
            <p:cNvSpPr/>
            <p:nvPr/>
          </p:nvSpPr>
          <p:spPr>
            <a:xfrm>
              <a:off x="1799166" y="1951283"/>
              <a:ext cx="8310766" cy="657225"/>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a:solidFill>
                    <a:schemeClr val="tx1"/>
                  </a:solidFill>
                  <a:latin typeface="Segoe UI" panose="020B0502040204020203" pitchFamily="34" charset="0"/>
                  <a:cs typeface="Segoe UI" panose="020B0502040204020203" pitchFamily="34" charset="0"/>
                </a:rPr>
                <a:t>Resize the image to take up the entire slide</a:t>
              </a:r>
            </a:p>
          </p:txBody>
        </p:sp>
        <p:sp>
          <p:nvSpPr>
            <p:cNvPr id="25" name="Oval 24"/>
            <p:cNvSpPr/>
            <p:nvPr/>
          </p:nvSpPr>
          <p:spPr>
            <a:xfrm>
              <a:off x="1389454" y="1913183"/>
              <a:ext cx="733425" cy="7334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egoe UI" panose="020B0502040204020203" pitchFamily="34" charset="0"/>
                  <a:cs typeface="Segoe UI" panose="020B0502040204020203" pitchFamily="34" charset="0"/>
                </a:rPr>
                <a:t>4</a:t>
              </a:r>
            </a:p>
          </p:txBody>
        </p:sp>
      </p:grpSp>
      <p:grpSp>
        <p:nvGrpSpPr>
          <p:cNvPr id="26" name="Group 25"/>
          <p:cNvGrpSpPr/>
          <p:nvPr/>
        </p:nvGrpSpPr>
        <p:grpSpPr>
          <a:xfrm>
            <a:off x="1271660" y="5678320"/>
            <a:ext cx="8720478" cy="733425"/>
            <a:chOff x="1389454" y="1913183"/>
            <a:chExt cx="8720478" cy="733425"/>
          </a:xfrm>
        </p:grpSpPr>
        <p:sp>
          <p:nvSpPr>
            <p:cNvPr id="27" name="Rectangle 26"/>
            <p:cNvSpPr/>
            <p:nvPr/>
          </p:nvSpPr>
          <p:spPr>
            <a:xfrm>
              <a:off x="1799166" y="1951283"/>
              <a:ext cx="8310766" cy="657225"/>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a:solidFill>
                    <a:schemeClr val="tx1"/>
                  </a:solidFill>
                  <a:latin typeface="Segoe UI" panose="020B0502040204020203" pitchFamily="34" charset="0"/>
                  <a:cs typeface="Segoe UI" panose="020B0502040204020203" pitchFamily="34" charset="0"/>
                </a:rPr>
                <a:t>Repeat for additional slides</a:t>
              </a:r>
            </a:p>
          </p:txBody>
        </p:sp>
        <p:sp>
          <p:nvSpPr>
            <p:cNvPr id="28" name="Oval 27"/>
            <p:cNvSpPr/>
            <p:nvPr/>
          </p:nvSpPr>
          <p:spPr>
            <a:xfrm>
              <a:off x="1389454" y="1913183"/>
              <a:ext cx="733425" cy="7334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egoe UI" panose="020B0502040204020203" pitchFamily="34" charset="0"/>
                  <a:cs typeface="Segoe UI" panose="020B0502040204020203" pitchFamily="34" charset="0"/>
                </a:rPr>
                <a:t>5</a:t>
              </a:r>
            </a:p>
          </p:txBody>
        </p:sp>
      </p:grpSp>
    </p:spTree>
    <p:extLst>
      <p:ext uri="{BB962C8B-B14F-4D97-AF65-F5344CB8AC3E}">
        <p14:creationId xmlns:p14="http://schemas.microsoft.com/office/powerpoint/2010/main" val="23928811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normAutofit/>
          </a:bodyPr>
          <a:lstStyle/>
          <a:p>
            <a:r>
              <a:rPr lang="en-US" dirty="0"/>
              <a:t>Executive summary screenshot: 1</a:t>
            </a:r>
          </a:p>
        </p:txBody>
      </p:sp>
      <p:sp>
        <p:nvSpPr>
          <p:cNvPr id="4"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5" name="Picture 4"/>
          <p:cNvPicPr>
            <a:picLocks noChangeAspect="1"/>
          </p:cNvPicPr>
          <p:nvPr/>
        </p:nvPicPr>
        <p:blipFill>
          <a:blip r:embed="rId3"/>
          <a:stretch>
            <a:fillRect/>
          </a:stretch>
        </p:blipFill>
        <p:spPr>
          <a:xfrm>
            <a:off x="5496293" y="4022815"/>
            <a:ext cx="1201734" cy="1201734"/>
          </a:xfrm>
          <a:prstGeom prst="rect">
            <a:avLst/>
          </a:prstGeom>
        </p:spPr>
      </p:pic>
      <p:sp>
        <p:nvSpPr>
          <p:cNvPr id="6" name="Rectangle 5"/>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10826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96293" y="4022815"/>
            <a:ext cx="1201734" cy="1201734"/>
          </a:xfrm>
          <a:prstGeom prst="rect">
            <a:avLst/>
          </a:prstGeom>
        </p:spPr>
      </p:pic>
      <p:sp>
        <p:nvSpPr>
          <p:cNvPr id="6" name="Rectangle 5"/>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
        <p:nvSpPr>
          <p:cNvPr id="8" name="Title 7"/>
          <p:cNvSpPr>
            <a:spLocks noGrp="1"/>
          </p:cNvSpPr>
          <p:nvPr>
            <p:ph type="title"/>
          </p:nvPr>
        </p:nvSpPr>
        <p:spPr>
          <a:xfrm>
            <a:off x="182880" y="731520"/>
            <a:ext cx="11655840" cy="899665"/>
          </a:xfrm>
        </p:spPr>
        <p:txBody>
          <a:bodyPr/>
          <a:lstStyle/>
          <a:p>
            <a:r>
              <a:rPr lang="en-US" dirty="0"/>
              <a:t>Executive summary screenshot: 2</a:t>
            </a:r>
          </a:p>
        </p:txBody>
      </p:sp>
    </p:spTree>
    <p:extLst>
      <p:ext uri="{BB962C8B-B14F-4D97-AF65-F5344CB8AC3E}">
        <p14:creationId xmlns:p14="http://schemas.microsoft.com/office/powerpoint/2010/main" val="9269973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Placeholder slide for Compliance Manager findings</a:t>
            </a:r>
          </a:p>
        </p:txBody>
      </p:sp>
      <p:sp>
        <p:nvSpPr>
          <p:cNvPr id="8" name="Title 7"/>
          <p:cNvSpPr>
            <a:spLocks noGrp="1"/>
          </p:cNvSpPr>
          <p:nvPr>
            <p:ph type="title"/>
          </p:nvPr>
        </p:nvSpPr>
        <p:spPr>
          <a:xfrm>
            <a:off x="182880" y="731520"/>
            <a:ext cx="11655840" cy="899665"/>
          </a:xfrm>
        </p:spPr>
        <p:txBody>
          <a:bodyPr/>
          <a:lstStyle/>
          <a:p>
            <a:r>
              <a:rPr lang="en-US" dirty="0"/>
              <a:t>Compliance Manager findings</a:t>
            </a:r>
          </a:p>
        </p:txBody>
      </p:sp>
      <p:grpSp>
        <p:nvGrpSpPr>
          <p:cNvPr id="9" name="Group 8">
            <a:extLst>
              <a:ext uri="{FF2B5EF4-FFF2-40B4-BE49-F238E27FC236}">
                <a16:creationId xmlns:a16="http://schemas.microsoft.com/office/drawing/2014/main" id="{A645A67D-29C1-49F8-A2D9-A365C486D2B0}"/>
              </a:ext>
            </a:extLst>
          </p:cNvPr>
          <p:cNvGrpSpPr/>
          <p:nvPr/>
        </p:nvGrpSpPr>
        <p:grpSpPr>
          <a:xfrm>
            <a:off x="10404657" y="488"/>
            <a:ext cx="1786476" cy="1955102"/>
            <a:chOff x="10404657" y="488"/>
            <a:chExt cx="1786476" cy="1955102"/>
          </a:xfrm>
        </p:grpSpPr>
        <p:sp>
          <p:nvSpPr>
            <p:cNvPr id="10" name="Diagonal Stripe 9">
              <a:extLst>
                <a:ext uri="{FF2B5EF4-FFF2-40B4-BE49-F238E27FC236}">
                  <a16:creationId xmlns:a16="http://schemas.microsoft.com/office/drawing/2014/main" id="{F861CD4D-374A-4646-A55D-E3CF4B733DEA}"/>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DD694D95-A379-4581-9D8E-0F6258AAAABC}"/>
                </a:ext>
              </a:extLst>
            </p:cNvPr>
            <p:cNvSpPr txBox="1"/>
            <p:nvPr/>
          </p:nvSpPr>
          <p:spPr>
            <a:xfrm rot="2775944">
              <a:off x="10887496" y="329675"/>
              <a:ext cx="1235275" cy="724173"/>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Optional </a:t>
              </a:r>
              <a:br>
                <a:rPr kumimoji="0" lang="en-US" sz="2353" b="1" i="0" u="none" strike="noStrike" kern="1200" cap="none" spc="-70" normalizeH="0" baseline="0" noProof="0" dirty="0">
                  <a:ln>
                    <a:noFill/>
                  </a:ln>
                  <a:solidFill>
                    <a:srgbClr val="F1EFED"/>
                  </a:solidFill>
                  <a:effectLst/>
                  <a:uLnTx/>
                  <a:uFillTx/>
                  <a:latin typeface="Segoe UI"/>
                  <a:ea typeface="+mn-ea"/>
                  <a:cs typeface="+mn-cs"/>
                </a:rPr>
              </a:br>
              <a:r>
                <a:rPr kumimoji="0" lang="en-US" sz="2353" b="1" i="0" u="none" strike="noStrike" kern="1200" cap="none" spc="-70" normalizeH="0" baseline="0" noProof="0" dirty="0">
                  <a:ln>
                    <a:noFill/>
                  </a:ln>
                  <a:solidFill>
                    <a:srgbClr val="F1EFED"/>
                  </a:solidFill>
                  <a:effectLst/>
                  <a:uLnTx/>
                  <a:uFillTx/>
                  <a:latin typeface="Segoe UI"/>
                  <a:ea typeface="+mn-ea"/>
                  <a:cs typeface="+mn-cs"/>
                </a:rPr>
                <a:t>activity</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spTree>
    <p:extLst>
      <p:ext uri="{BB962C8B-B14F-4D97-AF65-F5344CB8AC3E}">
        <p14:creationId xmlns:p14="http://schemas.microsoft.com/office/powerpoint/2010/main" val="8389737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2880" y="731520"/>
            <a:ext cx="11655840" cy="914400"/>
          </a:xfrm>
        </p:spPr>
        <p:txBody>
          <a:bodyPr/>
          <a:lstStyle/>
          <a:p>
            <a:r>
              <a:rPr lang="en-US" dirty="0"/>
              <a:t>D.1: Search for and identify personal data </a:t>
            </a:r>
          </a:p>
        </p:txBody>
      </p:sp>
      <p:pic>
        <p:nvPicPr>
          <p:cNvPr id="11" name="Picture 10"/>
          <p:cNvPicPr>
            <a:picLocks noChangeAspect="1"/>
          </p:cNvPicPr>
          <p:nvPr/>
        </p:nvPicPr>
        <p:blipFill>
          <a:blip r:embed="rId3"/>
          <a:stretch>
            <a:fillRect/>
          </a:stretch>
        </p:blipFill>
        <p:spPr>
          <a:xfrm>
            <a:off x="5496293" y="4022815"/>
            <a:ext cx="1201734" cy="1201734"/>
          </a:xfrm>
          <a:prstGeom prst="rect">
            <a:avLst/>
          </a:prstGeom>
        </p:spPr>
      </p:pic>
      <p:sp>
        <p:nvSpPr>
          <p:cNvPr id="12" name="Rectangle 11"/>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11582143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a:normAutofit/>
          </a:bodyPr>
          <a:lstStyle/>
          <a:p>
            <a:r>
              <a:rPr lang="en-US" dirty="0"/>
              <a:t>D.2: Facilitate data classification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3965848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vert="horz" lIns="91440" tIns="45720" rIns="91440" bIns="45720" rtlCol="0" anchor="ctr">
            <a:noAutofit/>
          </a:bodyPr>
          <a:lstStyle/>
          <a:p>
            <a:r>
              <a:rPr lang="en-US" dirty="0"/>
              <a:t>D.3: Maintain an inventory of personal data holdings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6720214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lstStyle/>
          <a:p>
            <a:r>
              <a:rPr lang="en-US" dirty="0"/>
              <a:t>M.1: Enable data governance practices and processes </a:t>
            </a:r>
          </a:p>
        </p:txBody>
      </p:sp>
      <p:pic>
        <p:nvPicPr>
          <p:cNvPr id="5" name="Picture 4"/>
          <p:cNvPicPr>
            <a:picLocks noChangeAspect="1"/>
          </p:cNvPicPr>
          <p:nvPr/>
        </p:nvPicPr>
        <p:blipFill>
          <a:blip r:embed="rId3"/>
          <a:stretch>
            <a:fillRect/>
          </a:stretch>
        </p:blipFill>
        <p:spPr>
          <a:xfrm>
            <a:off x="5496293" y="4022815"/>
            <a:ext cx="1201734" cy="1201734"/>
          </a:xfrm>
          <a:prstGeom prst="rect">
            <a:avLst/>
          </a:prstGeom>
        </p:spPr>
      </p:pic>
      <p:sp>
        <p:nvSpPr>
          <p:cNvPr id="6" name="Rectangle 5"/>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25341783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Required Partner Preparation </a:t>
            </a:r>
            <a:endParaRPr lang="de-AT" dirty="0"/>
          </a:p>
        </p:txBody>
      </p:sp>
      <p:sp>
        <p:nvSpPr>
          <p:cNvPr id="12" name="Content Placeholder 11"/>
          <p:cNvSpPr>
            <a:spLocks noGrp="1"/>
          </p:cNvSpPr>
          <p:nvPr>
            <p:ph idx="1"/>
          </p:nvPr>
        </p:nvSpPr>
        <p:spPr>
          <a:xfrm>
            <a:off x="269242" y="1189178"/>
            <a:ext cx="11653521" cy="5772158"/>
          </a:xfrm>
        </p:spPr>
        <p:txBody>
          <a:bodyPr/>
          <a:lstStyle/>
          <a:p>
            <a:r>
              <a:rPr lang="en-US" dirty="0"/>
              <a:t>In order to deliver this presentation successfully you need to know the following:</a:t>
            </a:r>
          </a:p>
          <a:p>
            <a:pPr lvl="1"/>
            <a:r>
              <a:rPr lang="en-US" dirty="0"/>
              <a:t>All slides in the deck with the “example” ribbon show examples. Don’t show the examples to the customer; they are just there to help you understand the intention of the slide. Customize the examples to match the specific engagement you are delivering, then remove the Example tag.</a:t>
            </a:r>
          </a:p>
          <a:p>
            <a:r>
              <a:rPr lang="en-US" dirty="0"/>
              <a:t>Include the following people in the workshop:</a:t>
            </a:r>
          </a:p>
          <a:p>
            <a:pPr marL="621831" lvl="1" indent="-285750">
              <a:buFont typeface="Arial" panose="020B0604020202020204" pitchFamily="34" charset="0"/>
              <a:buChar char="•"/>
            </a:pPr>
            <a:r>
              <a:rPr lang="en-US" dirty="0"/>
              <a:t>Partner team</a:t>
            </a:r>
          </a:p>
          <a:p>
            <a:pPr marL="621831" lvl="1" indent="-285750">
              <a:buFont typeface="Arial" panose="020B0604020202020204" pitchFamily="34" charset="0"/>
              <a:buChar char="•"/>
            </a:pPr>
            <a:r>
              <a:rPr lang="en-US" dirty="0"/>
              <a:t>Project Executive Sponsor</a:t>
            </a:r>
          </a:p>
          <a:p>
            <a:pPr marL="621831" lvl="1" indent="-285750">
              <a:buFont typeface="Arial" panose="020B0604020202020204" pitchFamily="34" charset="0"/>
              <a:buChar char="•"/>
            </a:pPr>
            <a:r>
              <a:rPr lang="en-US" dirty="0"/>
              <a:t>Project Manager/Coordinator</a:t>
            </a:r>
          </a:p>
          <a:p>
            <a:pPr marL="621831" lvl="1" indent="-285750">
              <a:buFont typeface="Arial" panose="020B0604020202020204" pitchFamily="34" charset="0"/>
              <a:buChar char="•"/>
            </a:pPr>
            <a:r>
              <a:rPr lang="en-US" dirty="0"/>
              <a:t>IT Enterprise/Compliance Architects</a:t>
            </a:r>
          </a:p>
          <a:p>
            <a:pPr marL="621831" lvl="1" indent="-285750">
              <a:buFont typeface="Arial" panose="020B0604020202020204" pitchFamily="34" charset="0"/>
              <a:buChar char="•"/>
            </a:pPr>
            <a:r>
              <a:rPr lang="en-US" dirty="0"/>
              <a:t>Privacy &amp; Compliance Specialists</a:t>
            </a:r>
          </a:p>
          <a:p>
            <a:pPr marL="621831" lvl="1" indent="-285750">
              <a:buFont typeface="Arial" panose="020B0604020202020204" pitchFamily="34" charset="0"/>
              <a:buChar char="•"/>
            </a:pPr>
            <a:r>
              <a:rPr lang="en-US" dirty="0"/>
              <a:t>Line of Business Managers, as required</a:t>
            </a:r>
          </a:p>
          <a:p>
            <a:pPr lvl="2"/>
            <a:endParaRPr lang="en-US" dirty="0"/>
          </a:p>
          <a:p>
            <a:pPr lvl="2"/>
            <a:endParaRPr lang="en-US" dirty="0"/>
          </a:p>
          <a:p>
            <a:pPr lvl="1"/>
            <a:endParaRPr lang="en-US" dirty="0"/>
          </a:p>
          <a:p>
            <a:pPr lvl="1"/>
            <a:endParaRPr lang="de-AT" dirty="0"/>
          </a:p>
          <a:p>
            <a:endParaRPr lang="en-US" dirty="0"/>
          </a:p>
        </p:txBody>
      </p:sp>
      <p:grpSp>
        <p:nvGrpSpPr>
          <p:cNvPr id="13" name="Group 12"/>
          <p:cNvGrpSpPr/>
          <p:nvPr/>
        </p:nvGrpSpPr>
        <p:grpSpPr>
          <a:xfrm rot="5400000">
            <a:off x="9745017" y="-11346"/>
            <a:ext cx="2446986" cy="2446986"/>
            <a:chOff x="8538693" y="3309870"/>
            <a:chExt cx="2446986" cy="2446986"/>
          </a:xfrm>
        </p:grpSpPr>
        <p:sp>
          <p:nvSpPr>
            <p:cNvPr id="14" name="Diagonal Stripe 13"/>
            <p:cNvSpPr/>
            <p:nvPr/>
          </p:nvSpPr>
          <p:spPr bwMode="auto">
            <a:xfrm>
              <a:off x="8538693" y="3309870"/>
              <a:ext cx="2446986" cy="2446986"/>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extBox 14"/>
            <p:cNvSpPr txBox="1"/>
            <p:nvPr/>
          </p:nvSpPr>
          <p:spPr>
            <a:xfrm rot="18975944">
              <a:off x="8639570" y="4028681"/>
              <a:ext cx="165397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70" normalizeH="0" baseline="0" noProof="0" dirty="0">
                  <a:ln>
                    <a:noFill/>
                  </a:ln>
                  <a:solidFill>
                    <a:srgbClr val="FFFFFF"/>
                  </a:solidFill>
                  <a:effectLst/>
                  <a:uLnTx/>
                  <a:uFillTx/>
                  <a:latin typeface="Segoe UI"/>
                  <a:ea typeface="+mn-ea"/>
                  <a:cs typeface="+mn-cs"/>
                </a:rPr>
                <a:t>hidden slide</a:t>
              </a:r>
              <a:endParaRPr kumimoji="0" lang="de-AT" sz="2400" b="1" i="0" u="none" strike="noStrike" kern="1200" cap="none" spc="-7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860728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189313" cy="899665"/>
          </a:xfrm>
        </p:spPr>
        <p:txBody>
          <a:bodyPr>
            <a:noAutofit/>
          </a:bodyPr>
          <a:lstStyle/>
          <a:p>
            <a:r>
              <a:rPr lang="en-US" dirty="0">
                <a:solidFill>
                  <a:srgbClr val="006FC8"/>
                </a:solidFill>
              </a:rPr>
              <a:t>M.2: Provide detailed notice of processing activities to data subjects </a:t>
            </a:r>
            <a:endParaRPr lang="en-US" dirty="0"/>
          </a:p>
        </p:txBody>
      </p:sp>
      <p:sp>
        <p:nvSpPr>
          <p:cNvPr id="5"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6" name="Picture 5"/>
          <p:cNvPicPr>
            <a:picLocks noChangeAspect="1"/>
          </p:cNvPicPr>
          <p:nvPr/>
        </p:nvPicPr>
        <p:blipFill>
          <a:blip r:embed="rId3"/>
          <a:stretch>
            <a:fillRect/>
          </a:stretch>
        </p:blipFill>
        <p:spPr>
          <a:xfrm>
            <a:off x="5496293" y="4022815"/>
            <a:ext cx="1201734" cy="1201734"/>
          </a:xfrm>
          <a:prstGeom prst="rect">
            <a:avLst/>
          </a:prstGeom>
        </p:spPr>
      </p:pic>
      <p:sp>
        <p:nvSpPr>
          <p:cNvPr id="7" name="Rectangle 6"/>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6230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lstStyle/>
          <a:p>
            <a:r>
              <a:rPr lang="en-US" dirty="0">
                <a:solidFill>
                  <a:srgbClr val="006FC8"/>
                </a:solidFill>
              </a:rPr>
              <a:t>M.3: Discontinue processing on request </a:t>
            </a:r>
            <a:endParaRPr lang="en-US" dirty="0"/>
          </a:p>
        </p:txBody>
      </p:sp>
      <p:sp>
        <p:nvSpPr>
          <p:cNvPr id="5"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6" name="Picture 5"/>
          <p:cNvPicPr>
            <a:picLocks noChangeAspect="1"/>
          </p:cNvPicPr>
          <p:nvPr/>
        </p:nvPicPr>
        <p:blipFill>
          <a:blip r:embed="rId3"/>
          <a:stretch>
            <a:fillRect/>
          </a:stretch>
        </p:blipFill>
        <p:spPr>
          <a:xfrm>
            <a:off x="5496293" y="4022815"/>
            <a:ext cx="1201734" cy="1201734"/>
          </a:xfrm>
          <a:prstGeom prst="rect">
            <a:avLst/>
          </a:prstGeom>
        </p:spPr>
      </p:pic>
      <p:sp>
        <p:nvSpPr>
          <p:cNvPr id="7" name="Rectangle 6"/>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15366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noAutofit/>
          </a:bodyPr>
          <a:lstStyle/>
          <a:p>
            <a:r>
              <a:rPr lang="en-US" dirty="0">
                <a:solidFill>
                  <a:srgbClr val="006FC8"/>
                </a:solidFill>
              </a:rPr>
              <a:t>M.4: Collect unambiguous, granular consent from data subjects </a:t>
            </a:r>
            <a:endParaRPr lang="en-US" dirty="0"/>
          </a:p>
        </p:txBody>
      </p:sp>
      <p:pic>
        <p:nvPicPr>
          <p:cNvPr id="5" name="Picture 4"/>
          <p:cNvPicPr>
            <a:picLocks noChangeAspect="1"/>
          </p:cNvPicPr>
          <p:nvPr/>
        </p:nvPicPr>
        <p:blipFill>
          <a:blip r:embed="rId3"/>
          <a:stretch>
            <a:fillRect/>
          </a:stretch>
        </p:blipFill>
        <p:spPr>
          <a:xfrm>
            <a:off x="5496293" y="4022815"/>
            <a:ext cx="1201734" cy="1201734"/>
          </a:xfrm>
          <a:prstGeom prst="rect">
            <a:avLst/>
          </a:prstGeom>
        </p:spPr>
      </p:pic>
      <p:sp>
        <p:nvSpPr>
          <p:cNvPr id="6" name="Rectangle 5"/>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7260293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noAutofit/>
          </a:bodyPr>
          <a:lstStyle/>
          <a:p>
            <a:r>
              <a:rPr lang="en-US" dirty="0">
                <a:solidFill>
                  <a:srgbClr val="006FC8"/>
                </a:solidFill>
              </a:rPr>
              <a:t>M.5: Facilitate communication mechanism between data subject and organization to handle data subject requests </a:t>
            </a:r>
            <a:endParaRPr lang="en-US" dirty="0"/>
          </a:p>
        </p:txBody>
      </p:sp>
      <p:sp>
        <p:nvSpPr>
          <p:cNvPr id="5"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6" name="Picture 5"/>
          <p:cNvPicPr>
            <a:picLocks noChangeAspect="1"/>
          </p:cNvPicPr>
          <p:nvPr/>
        </p:nvPicPr>
        <p:blipFill>
          <a:blip r:embed="rId3"/>
          <a:stretch>
            <a:fillRect/>
          </a:stretch>
        </p:blipFill>
        <p:spPr>
          <a:xfrm>
            <a:off x="5496293" y="4022815"/>
            <a:ext cx="1201734" cy="1201734"/>
          </a:xfrm>
          <a:prstGeom prst="rect">
            <a:avLst/>
          </a:prstGeom>
        </p:spPr>
      </p:pic>
      <p:sp>
        <p:nvSpPr>
          <p:cNvPr id="7" name="Rectangle 6"/>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42057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noAutofit/>
          </a:bodyPr>
          <a:lstStyle/>
          <a:p>
            <a:r>
              <a:rPr lang="en-US" dirty="0">
                <a:solidFill>
                  <a:srgbClr val="006FC8"/>
                </a:solidFill>
              </a:rPr>
              <a:t>M.6: Rectify inaccurate or incomplete personal data regarding data subjects </a:t>
            </a:r>
            <a:endParaRPr lang="en-US" dirty="0"/>
          </a:p>
        </p:txBody>
      </p:sp>
      <p:sp>
        <p:nvSpPr>
          <p:cNvPr id="4"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5" name="Picture 4"/>
          <p:cNvPicPr>
            <a:picLocks noChangeAspect="1"/>
          </p:cNvPicPr>
          <p:nvPr/>
        </p:nvPicPr>
        <p:blipFill>
          <a:blip r:embed="rId3"/>
          <a:stretch>
            <a:fillRect/>
          </a:stretch>
        </p:blipFill>
        <p:spPr>
          <a:xfrm>
            <a:off x="5496293" y="4022815"/>
            <a:ext cx="1201734" cy="1201734"/>
          </a:xfrm>
          <a:prstGeom prst="rect">
            <a:avLst/>
          </a:prstGeom>
        </p:spPr>
      </p:pic>
      <p:sp>
        <p:nvSpPr>
          <p:cNvPr id="6" name="Rectangle 5"/>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13920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lstStyle/>
          <a:p>
            <a:r>
              <a:rPr lang="en-US" dirty="0">
                <a:solidFill>
                  <a:srgbClr val="006FC8"/>
                </a:solidFill>
              </a:rPr>
              <a:t>M.7: Erase personal data regarding a data subject </a:t>
            </a:r>
            <a:endParaRPr lang="en-US" dirty="0"/>
          </a:p>
        </p:txBody>
      </p:sp>
      <p:sp>
        <p:nvSpPr>
          <p:cNvPr id="5"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6" name="Picture 5"/>
          <p:cNvPicPr>
            <a:picLocks noChangeAspect="1"/>
          </p:cNvPicPr>
          <p:nvPr/>
        </p:nvPicPr>
        <p:blipFill>
          <a:blip r:embed="rId3"/>
          <a:stretch>
            <a:fillRect/>
          </a:stretch>
        </p:blipFill>
        <p:spPr>
          <a:xfrm>
            <a:off x="5496293" y="4022815"/>
            <a:ext cx="1201734" cy="1201734"/>
          </a:xfrm>
          <a:prstGeom prst="rect">
            <a:avLst/>
          </a:prstGeom>
        </p:spPr>
      </p:pic>
      <p:sp>
        <p:nvSpPr>
          <p:cNvPr id="7" name="Rectangle 6"/>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75370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noAutofit/>
          </a:bodyPr>
          <a:lstStyle/>
          <a:p>
            <a:r>
              <a:rPr lang="en-US" dirty="0">
                <a:solidFill>
                  <a:srgbClr val="006FC8"/>
                </a:solidFill>
              </a:rPr>
              <a:t>M.8: Provide data subject with their personal data in a common, structured format </a:t>
            </a:r>
            <a:endParaRPr lang="en-US" dirty="0"/>
          </a:p>
        </p:txBody>
      </p:sp>
      <p:sp>
        <p:nvSpPr>
          <p:cNvPr id="4"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5" name="Picture 4"/>
          <p:cNvPicPr>
            <a:picLocks noChangeAspect="1"/>
          </p:cNvPicPr>
          <p:nvPr/>
        </p:nvPicPr>
        <p:blipFill>
          <a:blip r:embed="rId3"/>
          <a:stretch>
            <a:fillRect/>
          </a:stretch>
        </p:blipFill>
        <p:spPr>
          <a:xfrm>
            <a:off x="5496293" y="4022815"/>
            <a:ext cx="1201734" cy="1201734"/>
          </a:xfrm>
          <a:prstGeom prst="rect">
            <a:avLst/>
          </a:prstGeom>
        </p:spPr>
      </p:pic>
      <p:sp>
        <p:nvSpPr>
          <p:cNvPr id="6" name="Rectangle 5"/>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565263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lstStyle/>
          <a:p>
            <a:r>
              <a:rPr lang="en-US" dirty="0">
                <a:solidFill>
                  <a:srgbClr val="006FC8"/>
                </a:solidFill>
              </a:rPr>
              <a:t>M.9: Restrict the processing of personal data </a:t>
            </a:r>
            <a:endParaRPr lang="en-US" dirty="0"/>
          </a:p>
        </p:txBody>
      </p:sp>
      <p:sp>
        <p:nvSpPr>
          <p:cNvPr id="5"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6" name="Picture 5"/>
          <p:cNvPicPr>
            <a:picLocks noChangeAspect="1"/>
          </p:cNvPicPr>
          <p:nvPr/>
        </p:nvPicPr>
        <p:blipFill>
          <a:blip r:embed="rId3"/>
          <a:stretch>
            <a:fillRect/>
          </a:stretch>
        </p:blipFill>
        <p:spPr>
          <a:xfrm>
            <a:off x="5496293" y="4022815"/>
            <a:ext cx="1201734" cy="1201734"/>
          </a:xfrm>
          <a:prstGeom prst="rect">
            <a:avLst/>
          </a:prstGeom>
        </p:spPr>
      </p:pic>
      <p:sp>
        <p:nvSpPr>
          <p:cNvPr id="7" name="Rectangle 6"/>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52957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noAutofit/>
          </a:bodyPr>
          <a:lstStyle/>
          <a:p>
            <a:r>
              <a:rPr lang="en-US" dirty="0">
                <a:solidFill>
                  <a:srgbClr val="006FC8"/>
                </a:solidFill>
              </a:rPr>
              <a:t>M.10: Review data processing conducted by automated means </a:t>
            </a:r>
            <a:endParaRPr lang="en-US" dirty="0"/>
          </a:p>
        </p:txBody>
      </p:sp>
      <p:pic>
        <p:nvPicPr>
          <p:cNvPr id="5" name="Picture 4"/>
          <p:cNvPicPr>
            <a:picLocks noChangeAspect="1"/>
          </p:cNvPicPr>
          <p:nvPr/>
        </p:nvPicPr>
        <p:blipFill>
          <a:blip r:embed="rId3"/>
          <a:stretch>
            <a:fillRect/>
          </a:stretch>
        </p:blipFill>
        <p:spPr>
          <a:xfrm>
            <a:off x="5496293" y="4022815"/>
            <a:ext cx="1201734" cy="1201734"/>
          </a:xfrm>
          <a:prstGeom prst="rect">
            <a:avLst/>
          </a:prstGeom>
        </p:spPr>
      </p:pic>
      <p:sp>
        <p:nvSpPr>
          <p:cNvPr id="6" name="Rectangle 5"/>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28553460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lstStyle/>
          <a:p>
            <a:r>
              <a:rPr lang="en-US" dirty="0"/>
              <a:t>M.11: Appoint a Data Protection Officer (DPO) </a:t>
            </a:r>
          </a:p>
        </p:txBody>
      </p:sp>
      <p:sp>
        <p:nvSpPr>
          <p:cNvPr id="4"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5" name="Picture 4"/>
          <p:cNvPicPr>
            <a:picLocks noChangeAspect="1"/>
          </p:cNvPicPr>
          <p:nvPr/>
        </p:nvPicPr>
        <p:blipFill>
          <a:blip r:embed="rId3"/>
          <a:stretch>
            <a:fillRect/>
          </a:stretch>
        </p:blipFill>
        <p:spPr>
          <a:xfrm>
            <a:off x="5496293" y="4022815"/>
            <a:ext cx="1201734" cy="1201734"/>
          </a:xfrm>
          <a:prstGeom prst="rect">
            <a:avLst/>
          </a:prstGeom>
        </p:spPr>
      </p:pic>
      <p:sp>
        <p:nvSpPr>
          <p:cNvPr id="6" name="Rectangle 5"/>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25275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1144-BD0D-4AE9-930F-B9903B610531}"/>
              </a:ext>
            </a:extLst>
          </p:cNvPr>
          <p:cNvSpPr>
            <a:spLocks noGrp="1"/>
          </p:cNvSpPr>
          <p:nvPr>
            <p:ph type="title"/>
          </p:nvPr>
        </p:nvSpPr>
        <p:spPr/>
        <p:txBody>
          <a:bodyPr/>
          <a:lstStyle/>
          <a:p>
            <a:r>
              <a:rPr lang="en-US" dirty="0"/>
              <a:t>Microsoft GDPR Detailed Assessment</a:t>
            </a:r>
          </a:p>
        </p:txBody>
      </p:sp>
      <p:graphicFrame>
        <p:nvGraphicFramePr>
          <p:cNvPr id="3" name="Table 2">
            <a:extLst>
              <a:ext uri="{FF2B5EF4-FFF2-40B4-BE49-F238E27FC236}">
                <a16:creationId xmlns:a16="http://schemas.microsoft.com/office/drawing/2014/main" id="{3C35C061-CB44-4ACF-A935-D060FC2FACE5}"/>
              </a:ext>
            </a:extLst>
          </p:cNvPr>
          <p:cNvGraphicFramePr>
            <a:graphicFrameLocks noGrp="1"/>
          </p:cNvGraphicFramePr>
          <p:nvPr>
            <p:extLst>
              <p:ext uri="{D42A27DB-BD31-4B8C-83A1-F6EECF244321}">
                <p14:modId xmlns:p14="http://schemas.microsoft.com/office/powerpoint/2010/main" val="1745570685"/>
              </p:ext>
            </p:extLst>
          </p:nvPr>
        </p:nvGraphicFramePr>
        <p:xfrm>
          <a:off x="269240" y="1292538"/>
          <a:ext cx="11655840" cy="4911391"/>
        </p:xfrm>
        <a:graphic>
          <a:graphicData uri="http://schemas.openxmlformats.org/drawingml/2006/table">
            <a:tbl>
              <a:tblPr firstRow="1" bandRow="1">
                <a:tableStyleId>{5C22544A-7EE6-4342-B048-85BDC9FD1C3A}</a:tableStyleId>
              </a:tblPr>
              <a:tblGrid>
                <a:gridCol w="2947685">
                  <a:extLst>
                    <a:ext uri="{9D8B030D-6E8A-4147-A177-3AD203B41FA5}">
                      <a16:colId xmlns:a16="http://schemas.microsoft.com/office/drawing/2014/main" val="4259793901"/>
                    </a:ext>
                  </a:extLst>
                </a:gridCol>
                <a:gridCol w="3624550">
                  <a:extLst>
                    <a:ext uri="{9D8B030D-6E8A-4147-A177-3AD203B41FA5}">
                      <a16:colId xmlns:a16="http://schemas.microsoft.com/office/drawing/2014/main" val="881654788"/>
                    </a:ext>
                  </a:extLst>
                </a:gridCol>
                <a:gridCol w="5083605">
                  <a:extLst>
                    <a:ext uri="{9D8B030D-6E8A-4147-A177-3AD203B41FA5}">
                      <a16:colId xmlns:a16="http://schemas.microsoft.com/office/drawing/2014/main" val="2465119819"/>
                    </a:ext>
                  </a:extLst>
                </a:gridCol>
              </a:tblGrid>
              <a:tr h="976931">
                <a:tc>
                  <a:txBody>
                    <a:bodyPr/>
                    <a:lstStyle/>
                    <a:p>
                      <a:pPr algn="ctr"/>
                      <a:r>
                        <a:rPr lang="en-US" dirty="0">
                          <a:latin typeface="+mj-lt"/>
                        </a:rPr>
                        <a:t>Workshop</a:t>
                      </a:r>
                    </a:p>
                  </a:txBody>
                  <a:tcPr anchor="b"/>
                </a:tc>
                <a:tc>
                  <a:txBody>
                    <a:bodyPr/>
                    <a:lstStyle/>
                    <a:p>
                      <a:pPr algn="ctr"/>
                      <a:r>
                        <a:rPr lang="en-US" dirty="0">
                          <a:latin typeface="+mj-lt"/>
                        </a:rPr>
                        <a:t>Description</a:t>
                      </a:r>
                    </a:p>
                  </a:txBody>
                  <a:tcPr anchor="b"/>
                </a:tc>
                <a:tc>
                  <a:txBody>
                    <a:bodyPr/>
                    <a:lstStyle/>
                    <a:p>
                      <a:pPr algn="ctr"/>
                      <a:r>
                        <a:rPr lang="en-US" dirty="0">
                          <a:latin typeface="+mj-lt"/>
                        </a:rPr>
                        <a:t>Resources</a:t>
                      </a:r>
                    </a:p>
                  </a:txBody>
                  <a:tcPr anchor="b"/>
                </a:tc>
                <a:extLst>
                  <a:ext uri="{0D108BD9-81ED-4DB2-BD59-A6C34878D82A}">
                    <a16:rowId xmlns:a16="http://schemas.microsoft.com/office/drawing/2014/main" val="1512988086"/>
                  </a:ext>
                </a:extLst>
              </a:tr>
              <a:tr h="370840">
                <a:tc gridSpan="3">
                  <a:txBody>
                    <a:bodyPr/>
                    <a:lstStyle/>
                    <a:p>
                      <a:pPr marL="0" algn="ctr" defTabSz="914367" rtl="0" eaLnBrk="1" latinLnBrk="0" hangingPunct="1"/>
                      <a:r>
                        <a:rPr lang="en-US" sz="1600" kern="1200" dirty="0">
                          <a:solidFill>
                            <a:schemeClr val="dk1"/>
                          </a:solidFill>
                          <a:latin typeface="+mn-lt"/>
                          <a:ea typeface="+mn-ea"/>
                          <a:cs typeface="+mn-cs"/>
                        </a:rPr>
                        <a:t>Step 1</a:t>
                      </a:r>
                    </a:p>
                  </a:txBody>
                  <a:tcPr>
                    <a:solidFill>
                      <a:srgbClr val="FE7F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62869"/>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latin typeface="+mn-lt"/>
                          <a:ea typeface="+mn-ea"/>
                          <a:cs typeface="Segoe UI Semilight" panose="020B0402040204020203" pitchFamily="34" charset="0"/>
                        </a:rPr>
                        <a:t>Pre-engagement meeting (on-line)</a:t>
                      </a:r>
                      <a:endParaRPr lang="de-AT" sz="1050" b="0" kern="1200" dirty="0">
                        <a:solidFill>
                          <a:schemeClr val="dk1"/>
                        </a:solidFill>
                        <a:latin typeface="+mn-lt"/>
                        <a:ea typeface="+mn-ea"/>
                        <a:cs typeface="Segoe UI Semilight" panose="020B0402040204020203" pitchFamily="34" charset="0"/>
                      </a:endParaRP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latin typeface="+mn-lt"/>
                          <a:ea typeface="+mn-ea"/>
                          <a:cs typeface="Segoe UI Semilight" panose="020B0402040204020203" pitchFamily="34" charset="0"/>
                        </a:rPr>
                        <a:t>Introduction to the Microsoft GDPR Detailed assessment, discuss upcoming activities, align expectations and timelines. High level introduction to GDPR. Preview of the Microsoft GDPR Detailed Assessment questions to help identify the customer representatives that will assist in answering.</a:t>
                      </a:r>
                      <a:endParaRPr lang="de-AT" sz="1050" b="0" kern="1200" dirty="0">
                        <a:solidFill>
                          <a:schemeClr val="dk1"/>
                        </a:solidFill>
                        <a:latin typeface="+mn-lt"/>
                        <a:ea typeface="+mn-ea"/>
                        <a:cs typeface="Segoe UI Semilight" panose="020B0402040204020203" pitchFamily="34" charset="0"/>
                      </a:endParaRP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01 - Microsoft GDPR Detailed Assessment – Pre Engagement Presentation</a:t>
                      </a:r>
                      <a:endParaRPr lang="de-AT" sz="1050" b="0" kern="1200" dirty="0">
                        <a:solidFill>
                          <a:schemeClr val="dk1"/>
                        </a:solidFill>
                        <a:latin typeface="+mn-lt"/>
                        <a:ea typeface="+mn-ea"/>
                        <a:cs typeface="Segoe UI Semilight" panose="020B0402040204020203" pitchFamily="34" charset="0"/>
                      </a:endParaRPr>
                    </a:p>
                  </a:txBody>
                  <a:tcPr anchor="ctr">
                    <a:solidFill>
                      <a:srgbClr val="DEDEDE"/>
                    </a:solidFill>
                  </a:tcPr>
                </a:tc>
                <a:extLst>
                  <a:ext uri="{0D108BD9-81ED-4DB2-BD59-A6C34878D82A}">
                    <a16:rowId xmlns:a16="http://schemas.microsoft.com/office/drawing/2014/main" val="3080699342"/>
                  </a:ext>
                </a:extLst>
              </a:tr>
              <a:tr h="370840">
                <a:tc gridSpan="3">
                  <a:txBody>
                    <a:bodyPr/>
                    <a:lstStyle/>
                    <a:p>
                      <a:pPr algn="ctr"/>
                      <a:r>
                        <a:rPr lang="en-US" sz="1600" dirty="0">
                          <a:latin typeface="+mn-lt"/>
                        </a:rPr>
                        <a:t>Step 2</a:t>
                      </a:r>
                    </a:p>
                  </a:txBody>
                  <a:tcPr anchor="ctr">
                    <a:solidFill>
                      <a:srgbClr val="FE7F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55803870"/>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Engagement Kickoff (on-site)</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Kick off meeting to introduce (new) team members, brief the team on upcoming activities. Confirm meeting schedules  and locations</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latin typeface="+mn-lt"/>
                          <a:ea typeface="+mn-ea"/>
                          <a:cs typeface="Segoe UI Semilight" panose="020B0402040204020203" pitchFamily="34" charset="0"/>
                        </a:rPr>
                        <a:t>02 - Microsoft GDPR Detailed Assessment – Engagement Kickoff Presentation</a:t>
                      </a:r>
                      <a:endParaRPr lang="en-US" sz="1050" b="0" kern="1200" noProof="0" dirty="0">
                        <a:solidFill>
                          <a:schemeClr val="dk1"/>
                        </a:solidFill>
                        <a:latin typeface="+mn-lt"/>
                        <a:ea typeface="+mn-ea"/>
                        <a:cs typeface="Segoe UI Semilight" panose="020B0402040204020203" pitchFamily="34" charset="0"/>
                      </a:endParaRPr>
                    </a:p>
                  </a:txBody>
                  <a:tcPr anchor="ctr">
                    <a:solidFill>
                      <a:srgbClr val="DEDEDE"/>
                    </a:solidFill>
                  </a:tcPr>
                </a:tc>
                <a:extLst>
                  <a:ext uri="{0D108BD9-81ED-4DB2-BD59-A6C34878D82A}">
                    <a16:rowId xmlns:a16="http://schemas.microsoft.com/office/drawing/2014/main" val="889066991"/>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Segoe UI Semilight" panose="020B0402040204020203" pitchFamily="34" charset="0"/>
                        </a:rPr>
                        <a:t>GDPR Detailed Assessment</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Segoe UI Semilight" panose="020B0402040204020203" pitchFamily="34" charset="0"/>
                        </a:rPr>
                        <a:t>Complete discussion of the questions contained within the Microsoft GDPR Detailed Assessment</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Segoe UI Semilight" panose="020B0402040204020203" pitchFamily="34" charset="0"/>
                        </a:rPr>
                        <a:t>03 - Microsoft GDPR Detailed Assessment – Detailed Assessment tool</a:t>
                      </a:r>
                    </a:p>
                  </a:txBody>
                  <a:tcPr anchor="ctr">
                    <a:solidFill>
                      <a:srgbClr val="DEDEDE"/>
                    </a:solidFill>
                  </a:tcPr>
                </a:tc>
                <a:extLst>
                  <a:ext uri="{0D108BD9-81ED-4DB2-BD59-A6C34878D82A}">
                    <a16:rowId xmlns:a16="http://schemas.microsoft.com/office/drawing/2014/main" val="2671937605"/>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noProof="0" dirty="0">
                          <a:solidFill>
                            <a:schemeClr val="dk1"/>
                          </a:solidFill>
                          <a:latin typeface="+mn-lt"/>
                          <a:ea typeface="+mn-ea"/>
                          <a:cs typeface="Segoe UI Semilight" panose="020B0402040204020203" pitchFamily="34" charset="0"/>
                        </a:rPr>
                        <a:t>Outcome Analysis and  Write-Up</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noProof="0" dirty="0">
                          <a:solidFill>
                            <a:schemeClr val="dk1"/>
                          </a:solidFill>
                          <a:latin typeface="+mn-lt"/>
                          <a:ea typeface="+mn-ea"/>
                          <a:cs typeface="Segoe UI Semilight" panose="020B0402040204020203" pitchFamily="34" charset="0"/>
                        </a:rPr>
                        <a:t>Analyze and document results of the assessment, prepare the close out presentation.</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mn-lt"/>
                          <a:ea typeface="+mn-ea"/>
                          <a:cs typeface="Segoe UI Semilight" panose="020B0402040204020203" pitchFamily="34" charset="0"/>
                        </a:rPr>
                        <a:t>04 - Microsoft GDPR Detailed Assessment – Closeout Presentation  </a:t>
                      </a:r>
                      <a:r>
                        <a:rPr lang="en-US" sz="1050" b="1" kern="1200" noProof="0" dirty="0">
                          <a:solidFill>
                            <a:schemeClr val="dk1"/>
                          </a:solidFill>
                          <a:highlight>
                            <a:srgbClr val="FFFF00"/>
                          </a:highlight>
                          <a:latin typeface="+mn-lt"/>
                          <a:ea typeface="+mn-ea"/>
                          <a:cs typeface="Segoe UI Semilight" panose="020B0402040204020203" pitchFamily="34" charset="0"/>
                        </a:rPr>
                        <a:t>(this deck)</a:t>
                      </a:r>
                    </a:p>
                  </a:txBody>
                  <a:tcPr anchor="ctr">
                    <a:solidFill>
                      <a:srgbClr val="DEDEDE"/>
                    </a:solidFill>
                  </a:tcPr>
                </a:tc>
                <a:extLst>
                  <a:ext uri="{0D108BD9-81ED-4DB2-BD59-A6C34878D82A}">
                    <a16:rowId xmlns:a16="http://schemas.microsoft.com/office/drawing/2014/main" val="3669370512"/>
                  </a:ext>
                </a:extLst>
              </a:tr>
              <a:tr h="0">
                <a:tc gridSpan="3">
                  <a:txBody>
                    <a:bodyPr/>
                    <a:lstStyle/>
                    <a:p>
                      <a:pPr marL="0" algn="ctr" defTabSz="914367" rtl="0" eaLnBrk="1" latinLnBrk="0" hangingPunct="1"/>
                      <a:r>
                        <a:rPr lang="de-AT" sz="1600" kern="1200" dirty="0" err="1">
                          <a:solidFill>
                            <a:schemeClr val="dk1"/>
                          </a:solidFill>
                          <a:latin typeface="+mn-lt"/>
                          <a:ea typeface="+mn-ea"/>
                          <a:cs typeface="+mn-cs"/>
                        </a:rPr>
                        <a:t>Step</a:t>
                      </a:r>
                      <a:r>
                        <a:rPr lang="de-AT" sz="1600" kern="1200" dirty="0">
                          <a:solidFill>
                            <a:schemeClr val="dk1"/>
                          </a:solidFill>
                          <a:latin typeface="+mn-lt"/>
                          <a:ea typeface="+mn-ea"/>
                          <a:cs typeface="+mn-cs"/>
                        </a:rPr>
                        <a:t> 3</a:t>
                      </a:r>
                    </a:p>
                  </a:txBody>
                  <a:tcPr anchor="ctr">
                    <a:solidFill>
                      <a:srgbClr val="FE7F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20794799"/>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noProof="0" dirty="0">
                          <a:solidFill>
                            <a:schemeClr val="dk1"/>
                          </a:solidFill>
                          <a:latin typeface="+mn-lt"/>
                          <a:ea typeface="+mn-ea"/>
                          <a:cs typeface="Segoe UI Semilight" panose="020B0402040204020203" pitchFamily="34" charset="0"/>
                        </a:rPr>
                        <a:t>Close-out presentation</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noProof="0" dirty="0">
                          <a:solidFill>
                            <a:schemeClr val="dk1"/>
                          </a:solidFill>
                          <a:latin typeface="+mn-lt"/>
                          <a:ea typeface="+mn-ea"/>
                          <a:cs typeface="Segoe UI Semilight" panose="020B0402040204020203" pitchFamily="34" charset="0"/>
                        </a:rPr>
                        <a:t>Present the findings from the assessment to the customer and define next steps and if possible a roadmap towards GDPR compliance.</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mn-lt"/>
                          <a:ea typeface="+mn-ea"/>
                          <a:cs typeface="Segoe UI Semilight" panose="020B0402040204020203" pitchFamily="34" charset="0"/>
                        </a:rPr>
                        <a:t>04 - Microsoft GDPR Detailed Assessment – Closeout Presentation  </a:t>
                      </a:r>
                      <a:r>
                        <a:rPr lang="en-US" sz="1050" b="1" kern="1200" noProof="0" dirty="0">
                          <a:solidFill>
                            <a:schemeClr val="dk1"/>
                          </a:solidFill>
                          <a:highlight>
                            <a:srgbClr val="FFFF00"/>
                          </a:highlight>
                          <a:latin typeface="+mn-lt"/>
                          <a:ea typeface="+mn-ea"/>
                          <a:cs typeface="Segoe UI Semilight" panose="020B0402040204020203" pitchFamily="34" charset="0"/>
                        </a:rPr>
                        <a:t>(this deck)</a:t>
                      </a:r>
                      <a:endParaRPr lang="en-US" sz="1050" b="1" kern="1200" dirty="0">
                        <a:solidFill>
                          <a:schemeClr val="dk1"/>
                        </a:solidFill>
                        <a:highlight>
                          <a:srgbClr val="FFFF00"/>
                        </a:highlight>
                        <a:latin typeface="+mn-lt"/>
                        <a:ea typeface="+mn-ea"/>
                        <a:cs typeface="Segoe UI Semilight" panose="020B0402040204020203" pitchFamily="34" charset="0"/>
                      </a:endParaRPr>
                    </a:p>
                  </a:txBody>
                  <a:tcPr anchor="ctr">
                    <a:solidFill>
                      <a:srgbClr val="DEDEDE"/>
                    </a:solidFill>
                  </a:tcPr>
                </a:tc>
                <a:extLst>
                  <a:ext uri="{0D108BD9-81ED-4DB2-BD59-A6C34878D82A}">
                    <a16:rowId xmlns:a16="http://schemas.microsoft.com/office/drawing/2014/main" val="711796903"/>
                  </a:ext>
                </a:extLst>
              </a:tr>
            </a:tbl>
          </a:graphicData>
        </a:graphic>
      </p:graphicFrame>
      <p:pic>
        <p:nvPicPr>
          <p:cNvPr id="4" name="Picture 3">
            <a:extLst>
              <a:ext uri="{FF2B5EF4-FFF2-40B4-BE49-F238E27FC236}">
                <a16:creationId xmlns:a16="http://schemas.microsoft.com/office/drawing/2014/main" id="{163AEFF4-AEB9-4351-9529-C056E80646B6}"/>
              </a:ext>
            </a:extLst>
          </p:cNvPr>
          <p:cNvPicPr>
            <a:picLocks noChangeAspect="1"/>
          </p:cNvPicPr>
          <p:nvPr/>
        </p:nvPicPr>
        <p:blipFill>
          <a:blip r:embed="rId3"/>
          <a:stretch>
            <a:fillRect/>
          </a:stretch>
        </p:blipFill>
        <p:spPr>
          <a:xfrm>
            <a:off x="1530319" y="1430814"/>
            <a:ext cx="452579" cy="381119"/>
          </a:xfrm>
          <a:prstGeom prst="rect">
            <a:avLst/>
          </a:prstGeom>
        </p:spPr>
      </p:pic>
      <p:pic>
        <p:nvPicPr>
          <p:cNvPr id="5" name="Picture 4">
            <a:extLst>
              <a:ext uri="{FF2B5EF4-FFF2-40B4-BE49-F238E27FC236}">
                <a16:creationId xmlns:a16="http://schemas.microsoft.com/office/drawing/2014/main" id="{4A0E4E57-767F-418A-93BB-9713414856D1}"/>
              </a:ext>
            </a:extLst>
          </p:cNvPr>
          <p:cNvPicPr>
            <a:picLocks noChangeAspect="1"/>
          </p:cNvPicPr>
          <p:nvPr/>
        </p:nvPicPr>
        <p:blipFill>
          <a:blip r:embed="rId4"/>
          <a:stretch>
            <a:fillRect/>
          </a:stretch>
        </p:blipFill>
        <p:spPr>
          <a:xfrm>
            <a:off x="4889664" y="1430814"/>
            <a:ext cx="302267" cy="381119"/>
          </a:xfrm>
          <a:prstGeom prst="rect">
            <a:avLst/>
          </a:prstGeom>
        </p:spPr>
      </p:pic>
      <p:pic>
        <p:nvPicPr>
          <p:cNvPr id="6" name="Picture 5">
            <a:extLst>
              <a:ext uri="{FF2B5EF4-FFF2-40B4-BE49-F238E27FC236}">
                <a16:creationId xmlns:a16="http://schemas.microsoft.com/office/drawing/2014/main" id="{2A1A6F2A-0F34-4D4E-B298-5FC8106966B6}"/>
              </a:ext>
            </a:extLst>
          </p:cNvPr>
          <p:cNvPicPr>
            <a:picLocks noChangeAspect="1"/>
          </p:cNvPicPr>
          <p:nvPr/>
        </p:nvPicPr>
        <p:blipFill>
          <a:blip r:embed="rId5"/>
          <a:stretch>
            <a:fillRect/>
          </a:stretch>
        </p:blipFill>
        <p:spPr>
          <a:xfrm>
            <a:off x="9153670" y="1452623"/>
            <a:ext cx="270000" cy="337500"/>
          </a:xfrm>
          <a:prstGeom prst="rect">
            <a:avLst/>
          </a:prstGeom>
        </p:spPr>
      </p:pic>
      <p:grpSp>
        <p:nvGrpSpPr>
          <p:cNvPr id="7" name="Group 6">
            <a:extLst>
              <a:ext uri="{FF2B5EF4-FFF2-40B4-BE49-F238E27FC236}">
                <a16:creationId xmlns:a16="http://schemas.microsoft.com/office/drawing/2014/main" id="{8836D669-318F-4D31-A02E-104189073A84}"/>
              </a:ext>
            </a:extLst>
          </p:cNvPr>
          <p:cNvGrpSpPr/>
          <p:nvPr/>
        </p:nvGrpSpPr>
        <p:grpSpPr>
          <a:xfrm rot="5400000">
            <a:off x="9745017" y="-11346"/>
            <a:ext cx="2446986" cy="2446986"/>
            <a:chOff x="8538693" y="3309870"/>
            <a:chExt cx="2446986" cy="2446986"/>
          </a:xfrm>
        </p:grpSpPr>
        <p:sp>
          <p:nvSpPr>
            <p:cNvPr id="8" name="Diagonal Stripe 7">
              <a:extLst>
                <a:ext uri="{FF2B5EF4-FFF2-40B4-BE49-F238E27FC236}">
                  <a16:creationId xmlns:a16="http://schemas.microsoft.com/office/drawing/2014/main" id="{50D14164-7277-45AB-9A2F-CE349E24C726}"/>
                </a:ext>
              </a:extLst>
            </p:cNvPr>
            <p:cNvSpPr/>
            <p:nvPr/>
          </p:nvSpPr>
          <p:spPr bwMode="auto">
            <a:xfrm>
              <a:off x="8538693" y="3309870"/>
              <a:ext cx="2446986" cy="2446986"/>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719E0F72-6F88-41C5-9206-3CEAD6BA104B}"/>
                </a:ext>
              </a:extLst>
            </p:cNvPr>
            <p:cNvSpPr txBox="1"/>
            <p:nvPr/>
          </p:nvSpPr>
          <p:spPr>
            <a:xfrm rot="18975944">
              <a:off x="8639570" y="4028681"/>
              <a:ext cx="165397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70" normalizeH="0" baseline="0" noProof="0">
                  <a:ln>
                    <a:noFill/>
                  </a:ln>
                  <a:solidFill>
                    <a:srgbClr val="FFFFFF"/>
                  </a:solidFill>
                  <a:effectLst/>
                  <a:uLnTx/>
                  <a:uFillTx/>
                  <a:latin typeface="Segoe UI"/>
                  <a:ea typeface="+mn-ea"/>
                  <a:cs typeface="+mn-cs"/>
                </a:rPr>
                <a:t>hidden slide</a:t>
              </a:r>
              <a:endParaRPr kumimoji="0" lang="de-AT" sz="2400" b="1" i="0" u="none" strike="noStrike" kern="1200" cap="none" spc="-70" normalizeH="0" baseline="0" noProof="0">
                <a:ln>
                  <a:noFill/>
                </a:ln>
                <a:solidFill>
                  <a:srgbClr val="FFFFFF"/>
                </a:solidFill>
                <a:effectLst/>
                <a:uLnTx/>
                <a:uFillTx/>
                <a:latin typeface="Segoe UI"/>
                <a:ea typeface="+mn-ea"/>
                <a:cs typeface="+mn-cs"/>
              </a:endParaRPr>
            </a:p>
          </p:txBody>
        </p:sp>
      </p:grpSp>
      <p:sp>
        <p:nvSpPr>
          <p:cNvPr id="11" name="Arrow: Right 10">
            <a:extLst>
              <a:ext uri="{FF2B5EF4-FFF2-40B4-BE49-F238E27FC236}">
                <a16:creationId xmlns:a16="http://schemas.microsoft.com/office/drawing/2014/main" id="{453DF3BE-7CB9-400B-A234-9B6A53A715F0}"/>
              </a:ext>
            </a:extLst>
          </p:cNvPr>
          <p:cNvSpPr/>
          <p:nvPr/>
        </p:nvSpPr>
        <p:spPr bwMode="auto">
          <a:xfrm>
            <a:off x="-4283" y="4985604"/>
            <a:ext cx="296164" cy="4847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3E7869D6-ADA9-4C3B-A105-0CCC1461F2E4}"/>
              </a:ext>
            </a:extLst>
          </p:cNvPr>
          <p:cNvSpPr/>
          <p:nvPr/>
        </p:nvSpPr>
        <p:spPr bwMode="auto">
          <a:xfrm>
            <a:off x="-4283" y="5841016"/>
            <a:ext cx="296164" cy="4847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9485867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noAutofit/>
          </a:bodyPr>
          <a:lstStyle/>
          <a:p>
            <a:r>
              <a:rPr lang="en-US" dirty="0">
                <a:solidFill>
                  <a:srgbClr val="006FC8"/>
                </a:solidFill>
              </a:rPr>
              <a:t>M.12: Define enterprise risk management strategy, inclusive of data privacy risks </a:t>
            </a:r>
            <a:endParaRPr lang="en-US" dirty="0"/>
          </a:p>
        </p:txBody>
      </p:sp>
      <p:sp>
        <p:nvSpPr>
          <p:cNvPr id="4"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pic>
        <p:nvPicPr>
          <p:cNvPr id="5" name="Picture 4"/>
          <p:cNvPicPr>
            <a:picLocks noChangeAspect="1"/>
          </p:cNvPicPr>
          <p:nvPr/>
        </p:nvPicPr>
        <p:blipFill>
          <a:blip r:embed="rId3"/>
          <a:stretch>
            <a:fillRect/>
          </a:stretch>
        </p:blipFill>
        <p:spPr>
          <a:xfrm>
            <a:off x="5496293" y="4022815"/>
            <a:ext cx="1201734" cy="1201734"/>
          </a:xfrm>
          <a:prstGeom prst="rect">
            <a:avLst/>
          </a:prstGeom>
        </p:spPr>
      </p:pic>
      <p:sp>
        <p:nvSpPr>
          <p:cNvPr id="6" name="Rectangle 5"/>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81219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a:normAutofit/>
          </a:bodyPr>
          <a:lstStyle/>
          <a:p>
            <a:r>
              <a:rPr lang="en-US" dirty="0"/>
              <a:t>P.1: Data protection and privacy by design and default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31734836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a:lstStyle/>
          <a:p>
            <a:r>
              <a:rPr lang="en-US" dirty="0"/>
              <a:t>P.2: Secure personal data through encryption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noGrp="1"/>
          </p:cNvSpPr>
          <p:nvPr>
            <p:ph idx="4294967295"/>
          </p:nvPr>
        </p:nvSpPr>
        <p:spPr>
          <a:xfrm>
            <a:off x="271463" y="2919413"/>
            <a:ext cx="11653837" cy="547687"/>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14988871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
        <p:nvSpPr>
          <p:cNvPr id="8" name="Title 1"/>
          <p:cNvSpPr txBox="1">
            <a:spLocks/>
          </p:cNvSpPr>
          <p:nvPr/>
        </p:nvSpPr>
        <p:spPr>
          <a:xfrm>
            <a:off x="182880" y="731520"/>
            <a:ext cx="11655840" cy="914400"/>
          </a:xfrm>
          <a:prstGeom prst="rect">
            <a:avLst/>
          </a:prstGeom>
        </p:spPr>
        <p:txBody>
          <a:bodyPr vert="horz" lIns="91440" tIns="45720" rIns="91440" bIns="45720" rtlCol="0" anchor="ctr">
            <a:normAutofit/>
          </a:bodyPr>
          <a:lstStyle>
            <a:lvl1pPr marL="0" algn="l" defTabSz="896046" rtl="0" eaLnBrk="1" latinLnBrk="0" hangingPunct="1">
              <a:lnSpc>
                <a:spcPct val="90000"/>
              </a:lnSpc>
              <a:spcBef>
                <a:spcPct val="0"/>
              </a:spcBef>
              <a:buNone/>
              <a:defRPr lang="en-US" sz="2600" b="0" i="0" u="none" kern="1200" spc="-147" baseline="0" dirty="0">
                <a:solidFill>
                  <a:srgbClr val="006FC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P.3: Secure personal data by leveraging security controls that ensure the confidentiality, integrity, and availability of personal data </a:t>
            </a:r>
          </a:p>
        </p:txBody>
      </p:sp>
    </p:spTree>
    <p:extLst>
      <p:ext uri="{BB962C8B-B14F-4D97-AF65-F5344CB8AC3E}">
        <p14:creationId xmlns:p14="http://schemas.microsoft.com/office/powerpoint/2010/main" val="34161367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a:normAutofit/>
          </a:bodyPr>
          <a:lstStyle/>
          <a:p>
            <a:r>
              <a:rPr lang="en-US" dirty="0"/>
              <a:t>P.4: Prepare for, detect, and respond to data breaches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91251550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a:normAutofit/>
          </a:bodyPr>
          <a:lstStyle/>
          <a:p>
            <a:r>
              <a:rPr lang="en-US" dirty="0"/>
              <a:t>P.5: Facilitate regular testing of security measures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366481813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a:normAutofit/>
          </a:bodyPr>
          <a:lstStyle/>
          <a:p>
            <a:r>
              <a:rPr lang="en-US" dirty="0"/>
              <a:t>R.1: Keep record to display GDPR compliance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25382193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a:noAutofit/>
          </a:bodyPr>
          <a:lstStyle/>
          <a:p>
            <a:r>
              <a:rPr lang="en-US" dirty="0"/>
              <a:t>R.2: Track and record flows of personal data into and out of the EU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37690666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vert="horz" lIns="91440" tIns="45720" rIns="91440" bIns="45720" rtlCol="0" anchor="ctr">
            <a:noAutofit/>
          </a:bodyPr>
          <a:lstStyle/>
          <a:p>
            <a:r>
              <a:rPr lang="en-US" sz="2600" dirty="0"/>
              <a:t>R.3: Track and record flows of personal data to third-party service providers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29768779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914400"/>
          </a:xfrm>
        </p:spPr>
        <p:txBody>
          <a:bodyPr>
            <a:normAutofit/>
          </a:bodyPr>
          <a:lstStyle/>
          <a:p>
            <a:r>
              <a:rPr lang="en-US" dirty="0"/>
              <a:t>R.4: Facilitate data protection impact assessment </a:t>
            </a:r>
          </a:p>
        </p:txBody>
      </p:sp>
      <p:pic>
        <p:nvPicPr>
          <p:cNvPr id="4" name="Picture 3"/>
          <p:cNvPicPr>
            <a:picLocks noChangeAspect="1"/>
          </p:cNvPicPr>
          <p:nvPr/>
        </p:nvPicPr>
        <p:blipFill>
          <a:blip r:embed="rId3"/>
          <a:stretch>
            <a:fillRect/>
          </a:stretch>
        </p:blipFill>
        <p:spPr>
          <a:xfrm>
            <a:off x="5496293" y="4022815"/>
            <a:ext cx="1201734" cy="1201734"/>
          </a:xfrm>
          <a:prstGeom prst="rect">
            <a:avLst/>
          </a:prstGeom>
        </p:spPr>
      </p:pic>
      <p:sp>
        <p:nvSpPr>
          <p:cNvPr id="5" name="Rectangle 4"/>
          <p:cNvSpPr/>
          <p:nvPr/>
        </p:nvSpPr>
        <p:spPr>
          <a:xfrm>
            <a:off x="4991230" y="3638575"/>
            <a:ext cx="2211859" cy="1970214"/>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result for microsof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23" y="266671"/>
            <a:ext cx="1251857" cy="2666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71559" y="2920006"/>
            <a:ext cx="11653521" cy="546753"/>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5B9BD5"/>
                </a:solidFill>
                <a:latin typeface="Segoe UI" panose="020B0502040204020203" pitchFamily="34" charset="0"/>
                <a:cs typeface="Segoe UI" panose="020B0502040204020203" pitchFamily="34" charset="0"/>
              </a:rPr>
              <a:t>Please take screenshot of Power BI</a:t>
            </a:r>
          </a:p>
        </p:txBody>
      </p:sp>
    </p:spTree>
    <p:extLst>
      <p:ext uri="{BB962C8B-B14F-4D97-AF65-F5344CB8AC3E}">
        <p14:creationId xmlns:p14="http://schemas.microsoft.com/office/powerpoint/2010/main" val="19169883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1F557-10B4-45BC-A1F5-8E4CD45F4771}"/>
              </a:ext>
            </a:extLst>
          </p:cNvPr>
          <p:cNvSpPr>
            <a:spLocks noGrp="1"/>
          </p:cNvSpPr>
          <p:nvPr>
            <p:ph idx="4294967295"/>
          </p:nvPr>
        </p:nvSpPr>
        <p:spPr>
          <a:xfrm>
            <a:off x="0" y="1"/>
            <a:ext cx="12192000" cy="6858000"/>
          </a:xfrm>
        </p:spPr>
        <p:txBody>
          <a:bodyPr lIns="360000" tIns="360000" rIns="360000" bIns="360000">
            <a:normAutofit fontScale="85000" lnSpcReduction="20000"/>
          </a:bodyPr>
          <a:lstStyle/>
          <a:p>
            <a:pPr marL="0" indent="0" defTabSz="896046">
              <a:spcBef>
                <a:spcPct val="0"/>
              </a:spcBef>
              <a:buNone/>
            </a:pPr>
            <a:r>
              <a:rPr lang="en-US" sz="3300" spc="-147" dirty="0">
                <a:ln w="3175">
                  <a:noFill/>
                </a:ln>
                <a:solidFill>
                  <a:schemeClr val="accent5">
                    <a:lumMod val="50000"/>
                  </a:schemeClr>
                </a:solidFill>
                <a:latin typeface="Segoe UI" panose="020B0502040204020203" pitchFamily="34" charset="0"/>
                <a:cs typeface="Segoe UI" panose="020B0502040204020203" pitchFamily="34" charset="0"/>
              </a:rPr>
              <a:t>Intended usage</a:t>
            </a:r>
          </a:p>
          <a:p>
            <a:pPr marL="0" indent="0">
              <a:lnSpc>
                <a:spcPct val="110000"/>
              </a:lnSpc>
              <a:buNone/>
            </a:pPr>
            <a:r>
              <a:rPr lang="en-US" sz="1800" dirty="0">
                <a:latin typeface="Segoe UI" panose="020B0502040204020203" pitchFamily="34" charset="0"/>
                <a:cs typeface="Segoe UI" panose="020B0502040204020203" pitchFamily="34" charset="0"/>
              </a:rPr>
              <a:t>This model is a question-driven assessment tool for preparing for the General Data Protection Regulation (GDPR) (Regulation (EU) 2016/679). The tool is intended to be used by Microsoft partners to assist customers in identifying where they are on the journey to GDPR readiness. Output from the tool includes identification of gaps in customer readiness and recommendations to consider for closing any gaps. Recommendations are organized into the categories People, Process and Technology.</a:t>
            </a:r>
          </a:p>
          <a:p>
            <a:pPr marL="0" indent="0">
              <a:lnSpc>
                <a:spcPct val="110000"/>
              </a:lnSpc>
              <a:buNone/>
            </a:pPr>
            <a:endParaRPr lang="en-US" sz="1800" dirty="0">
              <a:latin typeface="Segoe UI" panose="020B0502040204020203" pitchFamily="34" charset="0"/>
              <a:cs typeface="Segoe UI" panose="020B0502040204020203" pitchFamily="34" charset="0"/>
            </a:endParaRPr>
          </a:p>
          <a:p>
            <a:pPr marL="0" indent="0" defTabSz="896046">
              <a:spcBef>
                <a:spcPct val="0"/>
              </a:spcBef>
              <a:buNone/>
            </a:pPr>
            <a:r>
              <a:rPr lang="en-US" sz="3300" spc="-147" dirty="0">
                <a:ln w="3175">
                  <a:noFill/>
                </a:ln>
                <a:solidFill>
                  <a:schemeClr val="accent5">
                    <a:lumMod val="50000"/>
                  </a:schemeClr>
                </a:solidFill>
                <a:latin typeface="Segoe UI" panose="020B0502040204020203" pitchFamily="34" charset="0"/>
                <a:cs typeface="Segoe UI" panose="020B0502040204020203" pitchFamily="34" charset="0"/>
              </a:rPr>
              <a:t>Disclaimer</a:t>
            </a:r>
          </a:p>
          <a:p>
            <a:pPr marL="0" indent="0">
              <a:lnSpc>
                <a:spcPct val="110000"/>
              </a:lnSpc>
              <a:buNone/>
            </a:pPr>
            <a:r>
              <a:rPr lang="en-US" sz="1800" dirty="0">
                <a:latin typeface="Segoe UI" panose="020B0502040204020203" pitchFamily="34" charset="0"/>
                <a:cs typeface="Segoe UI" panose="020B0502040204020203" pitchFamily="34" charset="0"/>
              </a:rPr>
              <a:t>This GDPR Detailed Assessment is intended to assist organizations with assessing their GDPR compliance progress.  This GDPR Detailed Assessment is provided for general public informational purposes only.  Any results, scoring or recommendations produced by the GDPR Detailed Assessment should not be relied upon to determine how GDPR applies to an organization or an organization’s compliance with GDPR, and they do not constitute legal advice, certifications or guarantees regarding GDPR compliance.  Instead, we hope the GDPR Detailed Assessment identifies technologies and additional steps that organizations can implement to simplify their GDPR compliance efforts.  The application of GDPR is highly fact-specific. We encourage all organizations using this GDPR Detailed Assessment to work with a legally qualified professional to discuss GDPR, how it applies specifically to their organization, and how best to ensure compliance.</a:t>
            </a:r>
          </a:p>
          <a:p>
            <a:pPr marL="0" indent="0">
              <a:lnSpc>
                <a:spcPct val="110000"/>
              </a:lnSpc>
              <a:buNone/>
            </a:pPr>
            <a:r>
              <a:rPr lang="en-US" sz="1800" dirty="0">
                <a:latin typeface="Segoe UI" panose="020B0502040204020203" pitchFamily="34" charset="0"/>
                <a:cs typeface="Segoe UI" panose="020B0502040204020203" pitchFamily="34" charset="0"/>
              </a:rPr>
              <a:t>MICROSOFT MAKES NO WARRANTIES, EXPRESS, IMPLIED, OR STATUTORY, AS TO THE INFORMATION IN THIS GDPR DETAILED ASSESSMENT. Microsoft disclaims any conditions, express or implied, or other terms that use of the Microsoft products or services will ensure the organization’s compliance with the GDPR.  This GDPR Detailed Assessment is provided “as-is.”  Information and recommendations expressed in this GDPR Detailed Assessment may change without notice.</a:t>
            </a:r>
          </a:p>
          <a:p>
            <a:pPr marL="0" indent="0">
              <a:lnSpc>
                <a:spcPct val="110000"/>
              </a:lnSpc>
              <a:buNone/>
            </a:pPr>
            <a:r>
              <a:rPr lang="en-US" sz="1800" dirty="0">
                <a:latin typeface="Segoe UI" panose="020B0502040204020203" pitchFamily="34" charset="0"/>
                <a:cs typeface="Segoe UI" panose="020B0502040204020203" pitchFamily="34" charset="0"/>
              </a:rPr>
              <a:t>This GDPR Detailed Assessment does not provide the user with any legal rights to any intellectual property in any Microsoft product or service.  Use of the tool is for internal, reference purposes only; however, Microsoft partners may distribute the GDPR Detailed Assessment to their customers for such customers’ internal, reference purposes only. Any distribution of the GDPR Detailed Assessment by a Microsoft partner to its customers must include terms consistent with those set forth in this disclaimer.   </a:t>
            </a:r>
          </a:p>
          <a:p>
            <a:pPr marL="0" indent="0">
              <a:lnSpc>
                <a:spcPct val="110000"/>
              </a:lnSpc>
              <a:buNone/>
            </a:pPr>
            <a:r>
              <a:rPr lang="en-US" sz="1800" dirty="0">
                <a:latin typeface="Segoe UI" panose="020B0502040204020203" pitchFamily="34" charset="0"/>
                <a:cs typeface="Segoe UI" panose="020B0502040204020203" pitchFamily="34" charset="0"/>
              </a:rPr>
              <a:t>© 2017 Microsoft.  All rights reserved</a:t>
            </a:r>
          </a:p>
        </p:txBody>
      </p:sp>
    </p:spTree>
    <p:extLst>
      <p:ext uri="{BB962C8B-B14F-4D97-AF65-F5344CB8AC3E}">
        <p14:creationId xmlns:p14="http://schemas.microsoft.com/office/powerpoint/2010/main" val="825883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Next steps and Actions</a:t>
            </a:r>
            <a:endParaRPr lang="de-AT" dirty="0">
              <a:latin typeface="+mj-lt"/>
            </a:endParaRPr>
          </a:p>
        </p:txBody>
      </p:sp>
    </p:spTree>
    <p:extLst>
      <p:ext uri="{BB962C8B-B14F-4D97-AF65-F5344CB8AC3E}">
        <p14:creationId xmlns:p14="http://schemas.microsoft.com/office/powerpoint/2010/main" val="121089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731520"/>
            <a:ext cx="11655840" cy="899665"/>
          </a:xfrm>
        </p:spPr>
        <p:txBody>
          <a:bodyPr>
            <a:normAutofit/>
          </a:bodyPr>
          <a:lstStyle/>
          <a:p>
            <a:pPr defTabSz="913505" fontAlgn="base">
              <a:spcAft>
                <a:spcPct val="0"/>
              </a:spcAft>
            </a:pPr>
            <a:r>
              <a:rPr lang="en-US" sz="4000" spc="-100" dirty="0">
                <a:ln w="3175">
                  <a:noFill/>
                </a:ln>
                <a:solidFill>
                  <a:srgbClr val="6E6E73"/>
                </a:solidFill>
                <a:latin typeface="Segoe UI Light"/>
                <a:ea typeface="ＭＳ Ｐゴシック" charset="0"/>
              </a:rPr>
              <a:t>Next steps</a:t>
            </a:r>
          </a:p>
        </p:txBody>
      </p:sp>
      <p:sp>
        <p:nvSpPr>
          <p:cNvPr id="4" name="Content Placeholder 2"/>
          <p:cNvSpPr txBox="1">
            <a:spLocks/>
          </p:cNvSpPr>
          <p:nvPr/>
        </p:nvSpPr>
        <p:spPr>
          <a:xfrm>
            <a:off x="505802" y="1599635"/>
            <a:ext cx="3292507" cy="517065"/>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5B9BD5"/>
              </a:buClr>
              <a:defRPr/>
            </a:pPr>
            <a:r>
              <a:rPr lang="en-US" sz="2400" dirty="0">
                <a:gradFill>
                  <a:gsLst>
                    <a:gs pos="1250">
                      <a:srgbClr val="6E6E73"/>
                    </a:gs>
                    <a:gs pos="99000">
                      <a:srgbClr val="6E6E73"/>
                    </a:gs>
                  </a:gsLst>
                  <a:lin ang="5400000" scaled="0"/>
                </a:gradFill>
                <a:latin typeface="Segoe UI Light"/>
                <a:ea typeface="ＭＳ Ｐゴシック" charset="0"/>
              </a:rPr>
              <a:t>Recommendation #1</a:t>
            </a:r>
          </a:p>
        </p:txBody>
      </p:sp>
      <p:sp>
        <p:nvSpPr>
          <p:cNvPr id="5" name="Rectangle 4"/>
          <p:cNvSpPr/>
          <p:nvPr/>
        </p:nvSpPr>
        <p:spPr>
          <a:xfrm>
            <a:off x="505802" y="1594056"/>
            <a:ext cx="3292507" cy="477202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308985" y="1594056"/>
            <a:ext cx="3292507" cy="477202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8115859" y="1594056"/>
            <a:ext cx="3292507" cy="477202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p:cNvSpPr txBox="1">
            <a:spLocks/>
          </p:cNvSpPr>
          <p:nvPr/>
        </p:nvSpPr>
        <p:spPr>
          <a:xfrm>
            <a:off x="4308985" y="1599635"/>
            <a:ext cx="3292507" cy="517065"/>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5B9BD5"/>
              </a:buClr>
              <a:defRPr/>
            </a:pPr>
            <a:r>
              <a:rPr lang="en-US" sz="2400" dirty="0">
                <a:gradFill>
                  <a:gsLst>
                    <a:gs pos="1250">
                      <a:srgbClr val="6E6E73"/>
                    </a:gs>
                    <a:gs pos="99000">
                      <a:srgbClr val="6E6E73"/>
                    </a:gs>
                  </a:gsLst>
                  <a:lin ang="5400000" scaled="0"/>
                </a:gradFill>
                <a:latin typeface="Segoe UI Light"/>
                <a:ea typeface="ＭＳ Ｐゴシック" charset="0"/>
              </a:rPr>
              <a:t>Recommendation #2</a:t>
            </a:r>
          </a:p>
        </p:txBody>
      </p:sp>
      <p:sp>
        <p:nvSpPr>
          <p:cNvPr id="9" name="Content Placeholder 2"/>
          <p:cNvSpPr txBox="1">
            <a:spLocks/>
          </p:cNvSpPr>
          <p:nvPr/>
        </p:nvSpPr>
        <p:spPr>
          <a:xfrm>
            <a:off x="8115859" y="1599635"/>
            <a:ext cx="3292507" cy="517065"/>
          </a:xfrm>
          <a:prstGeom prst="rect">
            <a:avLst/>
          </a:prstGeom>
        </p:spPr>
        <p:txBody>
          <a:bodyPr vert="horz" wrap="square" lIns="146304" tIns="91440" rIns="146304" bIns="91440" rtlCol="0">
            <a:spAutoFit/>
          </a:bodyPr>
          <a:lstStyle>
            <a:lvl1pPr marL="0" indent="0" algn="l" defTabSz="914400" rtl="0" eaLnBrk="1" latinLnBrk="0" hangingPunct="1">
              <a:lnSpc>
                <a:spcPct val="100000"/>
              </a:lnSpc>
              <a:spcBef>
                <a:spcPts val="1000"/>
              </a:spcBef>
              <a:buFont typeface="Arial" panose="020B0604020202020204" pitchFamily="34" charset="0"/>
              <a:buNone/>
              <a:defRPr sz="2353" kern="1200">
                <a:solidFill>
                  <a:schemeClr val="tx1"/>
                </a:solidFill>
                <a:latin typeface="+mn-lt"/>
                <a:ea typeface="+mn-ea"/>
                <a:cs typeface="+mn-cs"/>
              </a:defRPr>
            </a:lvl1pPr>
            <a:lvl2pPr marL="336081"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2pPr>
            <a:lvl3pPr marL="560133"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784187"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4pPr>
            <a:lvl5pPr marL="100824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Clr>
                <a:srgbClr val="5B9BD5"/>
              </a:buClr>
              <a:defRPr/>
            </a:pPr>
            <a:r>
              <a:rPr lang="en-US" sz="2400" dirty="0">
                <a:gradFill>
                  <a:gsLst>
                    <a:gs pos="1250">
                      <a:srgbClr val="6E6E73"/>
                    </a:gs>
                    <a:gs pos="99000">
                      <a:srgbClr val="6E6E73"/>
                    </a:gs>
                  </a:gsLst>
                  <a:lin ang="5400000" scaled="0"/>
                </a:gradFill>
                <a:latin typeface="Segoe UI Light"/>
                <a:ea typeface="ＭＳ Ｐゴシック" charset="0"/>
              </a:rPr>
              <a:t>Recommendation #3</a:t>
            </a:r>
          </a:p>
        </p:txBody>
      </p:sp>
      <p:sp>
        <p:nvSpPr>
          <p:cNvPr id="10" name="Content Placeholder 2"/>
          <p:cNvSpPr txBox="1">
            <a:spLocks/>
          </p:cNvSpPr>
          <p:nvPr/>
        </p:nvSpPr>
        <p:spPr>
          <a:xfrm>
            <a:off x="4308985" y="2282189"/>
            <a:ext cx="3292507" cy="40838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5B9BD5"/>
              </a:buClr>
              <a:defRPr/>
            </a:pPr>
            <a:r>
              <a:rPr lang="en-US" sz="2000" dirty="0">
                <a:solidFill>
                  <a:srgbClr val="707075"/>
                </a:solidFill>
                <a:latin typeface="Calibri Light" panose="020F0302020204030204"/>
              </a:rPr>
              <a:t>[Insert details on potential process improvement or technology recommendation based off top recommendations]</a:t>
            </a:r>
          </a:p>
          <a:p>
            <a:pPr marL="800100" lvl="1" indent="-342900"/>
            <a:endParaRPr lang="en-US" sz="1800" dirty="0">
              <a:solidFill>
                <a:srgbClr val="00B0E3"/>
              </a:solidFill>
              <a:latin typeface="Segoe UI Semilight" panose="020B0402040204020203" pitchFamily="34" charset="0"/>
              <a:cs typeface="Segoe UI Semilight" panose="020B0402040204020203" pitchFamily="34" charset="0"/>
            </a:endParaRPr>
          </a:p>
          <a:p>
            <a:pPr marL="800100" lvl="1" indent="-342900"/>
            <a:endParaRPr lang="en-US" sz="1800" dirty="0">
              <a:latin typeface="Segoe UI Semilight" panose="020B0402040204020203" pitchFamily="34" charset="0"/>
              <a:cs typeface="Segoe UI Semilight" panose="020B0402040204020203" pitchFamily="34" charset="0"/>
            </a:endParaRPr>
          </a:p>
          <a:p>
            <a:pPr marL="800100" lvl="1" indent="-342900"/>
            <a:endParaRPr lang="en-US" sz="1800" dirty="0">
              <a:solidFill>
                <a:srgbClr val="00B0E3"/>
              </a:solidFill>
              <a:latin typeface="Segoe UI Semilight" panose="020B0402040204020203" pitchFamily="34" charset="0"/>
              <a:cs typeface="Segoe UI Semilight" panose="020B0402040204020203" pitchFamily="34" charset="0"/>
            </a:endParaRPr>
          </a:p>
          <a:p>
            <a:endParaRPr lang="en-US" sz="1800" dirty="0">
              <a:latin typeface="Segoe UI Semilight" panose="020B0402040204020203" pitchFamily="34" charset="0"/>
              <a:cs typeface="Segoe UI Semilight" panose="020B0402040204020203" pitchFamily="34" charset="0"/>
            </a:endParaRPr>
          </a:p>
          <a:p>
            <a:endParaRPr lang="en-US" sz="1800" dirty="0">
              <a:latin typeface="Segoe UI Semilight" panose="020B0402040204020203" pitchFamily="34" charset="0"/>
              <a:cs typeface="Segoe UI Semilight" panose="020B0402040204020203" pitchFamily="34" charset="0"/>
            </a:endParaRPr>
          </a:p>
        </p:txBody>
      </p:sp>
      <p:sp>
        <p:nvSpPr>
          <p:cNvPr id="12" name="Content Placeholder 2"/>
          <p:cNvSpPr txBox="1">
            <a:spLocks/>
          </p:cNvSpPr>
          <p:nvPr/>
        </p:nvSpPr>
        <p:spPr>
          <a:xfrm>
            <a:off x="505802" y="2282189"/>
            <a:ext cx="3292507" cy="4083892"/>
          </a:xfrm>
          <a:prstGeom prst="rect">
            <a:avLst/>
          </a:prstGeom>
          <a:ln>
            <a:noFill/>
          </a:ln>
        </p:spPr>
        <p:txBody>
          <a:bodyPr vert="horz" lIns="0" tIns="45720" rIns="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5B9BD5"/>
              </a:buClr>
              <a:defRPr/>
            </a:pPr>
            <a:r>
              <a:rPr lang="en-US" sz="2000" dirty="0">
                <a:solidFill>
                  <a:srgbClr val="707075"/>
                </a:solidFill>
                <a:latin typeface="Calibri Light" panose="020F0302020204030204"/>
              </a:rPr>
              <a:t>[Insert details on potential process improvement or technology recommendation based off top recommendations]</a:t>
            </a:r>
          </a:p>
          <a:p>
            <a:pPr marL="800100" lvl="1" indent="-342900"/>
            <a:endParaRPr lang="en-US" sz="1800" dirty="0">
              <a:solidFill>
                <a:srgbClr val="00B0E3"/>
              </a:solidFill>
              <a:latin typeface="Segoe UI Semilight" panose="020B0402040204020203" pitchFamily="34" charset="0"/>
              <a:cs typeface="Segoe UI Semilight" panose="020B0402040204020203" pitchFamily="34" charset="0"/>
            </a:endParaRPr>
          </a:p>
          <a:p>
            <a:pPr marL="800100" lvl="1" indent="-342900"/>
            <a:endParaRPr lang="en-US" sz="1800" dirty="0">
              <a:latin typeface="Segoe UI Semilight" panose="020B0402040204020203" pitchFamily="34" charset="0"/>
              <a:cs typeface="Segoe UI Semilight" panose="020B0402040204020203" pitchFamily="34" charset="0"/>
            </a:endParaRPr>
          </a:p>
          <a:p>
            <a:pPr marL="800100" lvl="1" indent="-342900"/>
            <a:endParaRPr lang="en-US" sz="1800" dirty="0">
              <a:solidFill>
                <a:srgbClr val="00B0E3"/>
              </a:solidFill>
              <a:latin typeface="Segoe UI Semilight" panose="020B0402040204020203" pitchFamily="34" charset="0"/>
              <a:cs typeface="Segoe UI Semilight" panose="020B0402040204020203" pitchFamily="34" charset="0"/>
            </a:endParaRPr>
          </a:p>
          <a:p>
            <a:endParaRPr lang="en-US" sz="1800" dirty="0">
              <a:latin typeface="Segoe UI Semilight" panose="020B0402040204020203" pitchFamily="34" charset="0"/>
              <a:cs typeface="Segoe UI Semilight" panose="020B0402040204020203" pitchFamily="34" charset="0"/>
            </a:endParaRPr>
          </a:p>
          <a:p>
            <a:endParaRPr lang="en-US" sz="1800" dirty="0">
              <a:latin typeface="Segoe UI Semilight" panose="020B0402040204020203" pitchFamily="34" charset="0"/>
              <a:cs typeface="Segoe UI Semilight" panose="020B0402040204020203" pitchFamily="34" charset="0"/>
            </a:endParaRPr>
          </a:p>
        </p:txBody>
      </p:sp>
      <p:sp>
        <p:nvSpPr>
          <p:cNvPr id="13" name="Content Placeholder 2"/>
          <p:cNvSpPr txBox="1">
            <a:spLocks/>
          </p:cNvSpPr>
          <p:nvPr/>
        </p:nvSpPr>
        <p:spPr>
          <a:xfrm>
            <a:off x="8115859" y="2282189"/>
            <a:ext cx="3292507" cy="40838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rgbClr val="5B9BD5"/>
              </a:buClr>
              <a:defRPr/>
            </a:pPr>
            <a:r>
              <a:rPr lang="en-US" sz="2000" dirty="0">
                <a:solidFill>
                  <a:srgbClr val="707075"/>
                </a:solidFill>
                <a:latin typeface="Calibri Light" panose="020F0302020204030204"/>
              </a:rPr>
              <a:t>[Insert details on potential process improvement or technology recommendation based off top recommendations]</a:t>
            </a:r>
          </a:p>
          <a:p>
            <a:pPr marL="800100" lvl="1" indent="-342900"/>
            <a:endParaRPr lang="en-US" sz="1800" dirty="0">
              <a:solidFill>
                <a:srgbClr val="00B0E3"/>
              </a:solidFill>
              <a:latin typeface="Segoe UI Semilight" panose="020B0402040204020203" pitchFamily="34" charset="0"/>
              <a:cs typeface="Segoe UI Semilight" panose="020B0402040204020203" pitchFamily="34" charset="0"/>
            </a:endParaRPr>
          </a:p>
          <a:p>
            <a:pPr marL="800100" lvl="1" indent="-342900"/>
            <a:endParaRPr lang="en-US" sz="1800" dirty="0">
              <a:latin typeface="Segoe UI Semilight" panose="020B0402040204020203" pitchFamily="34" charset="0"/>
              <a:cs typeface="Segoe UI Semilight" panose="020B0402040204020203" pitchFamily="34" charset="0"/>
            </a:endParaRPr>
          </a:p>
          <a:p>
            <a:pPr marL="800100" lvl="1" indent="-342900"/>
            <a:endParaRPr lang="en-US" sz="1800" dirty="0">
              <a:solidFill>
                <a:srgbClr val="00B0E3"/>
              </a:solidFill>
              <a:latin typeface="Segoe UI Semilight" panose="020B0402040204020203" pitchFamily="34" charset="0"/>
              <a:cs typeface="Segoe UI Semilight" panose="020B0402040204020203" pitchFamily="34" charset="0"/>
            </a:endParaRPr>
          </a:p>
          <a:p>
            <a:endParaRPr lang="en-US" sz="1800" dirty="0">
              <a:latin typeface="Segoe UI Semilight" panose="020B0402040204020203" pitchFamily="34" charset="0"/>
              <a:cs typeface="Segoe UI Semilight" panose="020B0402040204020203" pitchFamily="34" charset="0"/>
            </a:endParaRPr>
          </a:p>
          <a:p>
            <a:endParaRPr lang="en-US" sz="1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7035644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F5858-6BAA-4F43-A10F-66E2A1977FE6}"/>
              </a:ext>
            </a:extLst>
          </p:cNvPr>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anose="020B0502040204020203" pitchFamily="34" charset="0"/>
              </a:rPr>
              <a:t>Road Map</a:t>
            </a:r>
          </a:p>
        </p:txBody>
      </p:sp>
      <p:cxnSp>
        <p:nvCxnSpPr>
          <p:cNvPr id="3" name="Straight Connector 2">
            <a:extLst>
              <a:ext uri="{FF2B5EF4-FFF2-40B4-BE49-F238E27FC236}">
                <a16:creationId xmlns:a16="http://schemas.microsoft.com/office/drawing/2014/main" id="{B8FE07AA-4570-431C-AD31-09215C7659DD}"/>
              </a:ext>
            </a:extLst>
          </p:cNvPr>
          <p:cNvCxnSpPr/>
          <p:nvPr/>
        </p:nvCxnSpPr>
        <p:spPr>
          <a:xfrm>
            <a:off x="203484"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F474B52-8B24-4E57-B5ED-F2F1758344BA}"/>
              </a:ext>
            </a:extLst>
          </p:cNvPr>
          <p:cNvCxnSpPr/>
          <p:nvPr/>
        </p:nvCxnSpPr>
        <p:spPr>
          <a:xfrm>
            <a:off x="2717639"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E756BD8-7F0A-4EFA-A04D-F9D762733BF9}"/>
              </a:ext>
            </a:extLst>
          </p:cNvPr>
          <p:cNvCxnSpPr/>
          <p:nvPr/>
        </p:nvCxnSpPr>
        <p:spPr>
          <a:xfrm>
            <a:off x="5238846"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0D5B99F-A41F-4464-A037-8811FDD9DAB4}"/>
              </a:ext>
            </a:extLst>
          </p:cNvPr>
          <p:cNvSpPr/>
          <p:nvPr/>
        </p:nvSpPr>
        <p:spPr>
          <a:xfrm>
            <a:off x="201103" y="2309104"/>
            <a:ext cx="2520000" cy="515484"/>
          </a:xfrm>
          <a:prstGeom prst="rect">
            <a:avLst/>
          </a:prstGeom>
          <a:solidFill>
            <a:schemeClr val="accent5">
              <a:lumMod val="75000"/>
            </a:schemeClr>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0368C260-B0B9-44C8-8C4F-44D480BEEDBB}"/>
              </a:ext>
            </a:extLst>
          </p:cNvPr>
          <p:cNvSpPr/>
          <p:nvPr/>
        </p:nvSpPr>
        <p:spPr>
          <a:xfrm>
            <a:off x="2721103" y="2309104"/>
            <a:ext cx="2520000" cy="515484"/>
          </a:xfrm>
          <a:prstGeom prst="rect">
            <a:avLst/>
          </a:prstGeom>
          <a:solidFill>
            <a:schemeClr val="accent6"/>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0C918F0-1DBC-4577-AEC3-042D7E9B578F}"/>
              </a:ext>
            </a:extLst>
          </p:cNvPr>
          <p:cNvSpPr/>
          <p:nvPr/>
        </p:nvSpPr>
        <p:spPr>
          <a:xfrm>
            <a:off x="5241103" y="2309104"/>
            <a:ext cx="2520000" cy="515484"/>
          </a:xfrm>
          <a:prstGeom prst="rect">
            <a:avLst/>
          </a:prstGeom>
          <a:solidFill>
            <a:schemeClr val="accent4"/>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67475A5E-1B06-40C8-A057-133EAD17D461}"/>
              </a:ext>
            </a:extLst>
          </p:cNvPr>
          <p:cNvSpPr/>
          <p:nvPr/>
        </p:nvSpPr>
        <p:spPr>
          <a:xfrm>
            <a:off x="201102" y="3634155"/>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[Date-1]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Activity 1, description, outcome.</a:t>
            </a:r>
          </a:p>
        </p:txBody>
      </p:sp>
      <p:sp>
        <p:nvSpPr>
          <p:cNvPr id="13" name="Rectangle 12">
            <a:extLst>
              <a:ext uri="{FF2B5EF4-FFF2-40B4-BE49-F238E27FC236}">
                <a16:creationId xmlns:a16="http://schemas.microsoft.com/office/drawing/2014/main" id="{86F27D64-53CE-42D3-AECD-3F049117A300}"/>
              </a:ext>
            </a:extLst>
          </p:cNvPr>
          <p:cNvSpPr/>
          <p:nvPr/>
        </p:nvSpPr>
        <p:spPr>
          <a:xfrm>
            <a:off x="2717639" y="3634155"/>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[Date-2]</a:t>
            </a:r>
          </a:p>
          <a:p>
            <a:pPr lvl="0">
              <a:defRPr/>
            </a:pPr>
            <a:r>
              <a:rPr lang="en-US" sz="1400" dirty="0">
                <a:solidFill>
                  <a:srgbClr val="828287"/>
                </a:solidFill>
              </a:rPr>
              <a:t>Activity 2, description, outcome.</a:t>
            </a:r>
          </a:p>
        </p:txBody>
      </p:sp>
      <p:sp>
        <p:nvSpPr>
          <p:cNvPr id="14" name="Rectangle 13">
            <a:extLst>
              <a:ext uri="{FF2B5EF4-FFF2-40B4-BE49-F238E27FC236}">
                <a16:creationId xmlns:a16="http://schemas.microsoft.com/office/drawing/2014/main" id="{7D350856-2E76-4951-9534-659846E64D44}"/>
              </a:ext>
            </a:extLst>
          </p:cNvPr>
          <p:cNvSpPr/>
          <p:nvPr/>
        </p:nvSpPr>
        <p:spPr>
          <a:xfrm>
            <a:off x="5220417" y="3634154"/>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[Date-3]</a:t>
            </a:r>
          </a:p>
          <a:p>
            <a:pPr lvl="0">
              <a:defRPr/>
            </a:pPr>
            <a:r>
              <a:rPr lang="en-US" sz="1400" dirty="0">
                <a:solidFill>
                  <a:srgbClr val="828287"/>
                </a:solidFill>
              </a:rPr>
              <a:t>Activity 3, description, outcome.</a:t>
            </a:r>
          </a:p>
        </p:txBody>
      </p:sp>
      <p:sp>
        <p:nvSpPr>
          <p:cNvPr id="15" name="Rectangle 14">
            <a:extLst>
              <a:ext uri="{FF2B5EF4-FFF2-40B4-BE49-F238E27FC236}">
                <a16:creationId xmlns:a16="http://schemas.microsoft.com/office/drawing/2014/main" id="{C65D3679-95C4-481C-8445-365F84A1888D}"/>
              </a:ext>
            </a:extLst>
          </p:cNvPr>
          <p:cNvSpPr/>
          <p:nvPr/>
        </p:nvSpPr>
        <p:spPr>
          <a:xfrm>
            <a:off x="7736954" y="3634154"/>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[Date-4]</a:t>
            </a:r>
          </a:p>
          <a:p>
            <a:r>
              <a:rPr lang="en-US" sz="1400" dirty="0">
                <a:solidFill>
                  <a:srgbClr val="828287"/>
                </a:solidFill>
              </a:rPr>
              <a:t>Activity 4, description,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endParaRPr>
          </a:p>
        </p:txBody>
      </p:sp>
      <p:sp>
        <p:nvSpPr>
          <p:cNvPr id="17" name="Shape 5338">
            <a:extLst>
              <a:ext uri="{FF2B5EF4-FFF2-40B4-BE49-F238E27FC236}">
                <a16:creationId xmlns:a16="http://schemas.microsoft.com/office/drawing/2014/main" id="{035BFDE5-6E82-4F7D-BFE3-9E6A5308118C}"/>
              </a:ext>
            </a:extLst>
          </p:cNvPr>
          <p:cNvSpPr/>
          <p:nvPr/>
        </p:nvSpPr>
        <p:spPr>
          <a:xfrm>
            <a:off x="10231374" y="2031996"/>
            <a:ext cx="607973" cy="110253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0" y="0"/>
                </a:lnTo>
                <a:lnTo>
                  <a:pt x="0" y="21600"/>
                </a:lnTo>
                <a:lnTo>
                  <a:pt x="21600" y="10800"/>
                </a:lnTo>
                <a:close/>
              </a:path>
            </a:pathLst>
          </a:custGeom>
          <a:solidFill>
            <a:schemeClr val="accent1"/>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2800">
                <a:solidFill>
                  <a:srgbClr val="FFFFFF"/>
                </a:solidFill>
                <a:latin typeface="linea-basic-10"/>
                <a:ea typeface="linea-basic-10"/>
                <a:cs typeface="linea-basic-10"/>
                <a:sym typeface="linea-basic-10"/>
              </a:defRPr>
            </a:pPr>
            <a:endParaRPr kumimoji="0" sz="2800" b="0" i="0" u="none" strike="noStrike" kern="1200" cap="none" spc="0" normalizeH="0" baseline="0" noProof="0">
              <a:ln>
                <a:noFill/>
              </a:ln>
              <a:solidFill>
                <a:srgbClr val="FFFFFF"/>
              </a:solidFill>
              <a:effectLst/>
              <a:uLnTx/>
              <a:uFillTx/>
              <a:latin typeface="linea-basic-10"/>
              <a:sym typeface="linea-basic-10"/>
            </a:endParaRPr>
          </a:p>
        </p:txBody>
      </p:sp>
      <p:sp>
        <p:nvSpPr>
          <p:cNvPr id="18" name="Rectangle 17">
            <a:extLst>
              <a:ext uri="{FF2B5EF4-FFF2-40B4-BE49-F238E27FC236}">
                <a16:creationId xmlns:a16="http://schemas.microsoft.com/office/drawing/2014/main" id="{419822E6-5B03-42A8-B9E4-516195F186BD}"/>
              </a:ext>
            </a:extLst>
          </p:cNvPr>
          <p:cNvSpPr/>
          <p:nvPr/>
        </p:nvSpPr>
        <p:spPr>
          <a:xfrm>
            <a:off x="7740417" y="2309104"/>
            <a:ext cx="2540686" cy="515484"/>
          </a:xfrm>
          <a:prstGeom prst="rect">
            <a:avLst/>
          </a:prstGeom>
          <a:solidFill>
            <a:schemeClr val="accent1"/>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linea-basic-10"/>
              <a:ea typeface="+mn-ea"/>
              <a:cs typeface="+mn-cs"/>
            </a:endParaRPr>
          </a:p>
        </p:txBody>
      </p:sp>
      <p:cxnSp>
        <p:nvCxnSpPr>
          <p:cNvPr id="19" name="Straight Connector 18">
            <a:extLst>
              <a:ext uri="{FF2B5EF4-FFF2-40B4-BE49-F238E27FC236}">
                <a16:creationId xmlns:a16="http://schemas.microsoft.com/office/drawing/2014/main" id="{079D73E8-B7BF-454E-A381-343BA8C054EC}"/>
              </a:ext>
            </a:extLst>
          </p:cNvPr>
          <p:cNvCxnSpPr/>
          <p:nvPr/>
        </p:nvCxnSpPr>
        <p:spPr>
          <a:xfrm>
            <a:off x="7742038"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CD4324B-0C6B-46E7-AC2B-45E8788CEC92}"/>
              </a:ext>
            </a:extLst>
          </p:cNvPr>
          <p:cNvGrpSpPr/>
          <p:nvPr/>
        </p:nvGrpSpPr>
        <p:grpSpPr>
          <a:xfrm>
            <a:off x="10404657" y="488"/>
            <a:ext cx="1786476" cy="1955102"/>
            <a:chOff x="10404657" y="488"/>
            <a:chExt cx="1786476" cy="1955102"/>
          </a:xfrm>
        </p:grpSpPr>
        <p:sp>
          <p:nvSpPr>
            <p:cNvPr id="23" name="Diagonal Stripe 22">
              <a:extLst>
                <a:ext uri="{FF2B5EF4-FFF2-40B4-BE49-F238E27FC236}">
                  <a16:creationId xmlns:a16="http://schemas.microsoft.com/office/drawing/2014/main" id="{FE94C741-5A71-4FAC-8FCB-2D3879813B5C}"/>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de-AT" sz="2200">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9F5FE3AB-1566-48C2-9953-490D6E0F9D55}"/>
                </a:ext>
              </a:extLst>
            </p:cNvPr>
            <p:cNvSpPr txBox="1"/>
            <p:nvPr/>
          </p:nvSpPr>
          <p:spPr>
            <a:xfrm rot="2775944">
              <a:off x="10935276" y="510725"/>
              <a:ext cx="1139708" cy="362072"/>
            </a:xfrm>
            <a:prstGeom prst="rect">
              <a:avLst/>
            </a:prstGeom>
            <a:noFill/>
          </p:spPr>
          <p:txBody>
            <a:bodyPr wrap="none" lIns="0" tIns="0" rIns="0" bIns="0" rtlCol="0">
              <a:spAutoFit/>
            </a:bodyPr>
            <a:lstStyle/>
            <a:p>
              <a:pPr defTabSz="914314"/>
              <a:r>
                <a:rPr lang="en-US" sz="2353" b="1" spc="-70" dirty="0">
                  <a:solidFill>
                    <a:srgbClr val="F1EFED"/>
                  </a:solidFill>
                </a:rPr>
                <a:t>Example</a:t>
              </a:r>
              <a:endParaRPr lang="de-AT" sz="2353" b="1" spc="-70" dirty="0">
                <a:solidFill>
                  <a:srgbClr val="F1EFED"/>
                </a:solidFill>
              </a:endParaRPr>
            </a:p>
          </p:txBody>
        </p:sp>
      </p:grpSp>
      <p:cxnSp>
        <p:nvCxnSpPr>
          <p:cNvPr id="25" name="Straight Connector 24">
            <a:extLst>
              <a:ext uri="{FF2B5EF4-FFF2-40B4-BE49-F238E27FC236}">
                <a16:creationId xmlns:a16="http://schemas.microsoft.com/office/drawing/2014/main" id="{FE21E3F6-F682-434F-B968-1B80701A3ACA}"/>
              </a:ext>
            </a:extLst>
          </p:cNvPr>
          <p:cNvCxnSpPr/>
          <p:nvPr/>
        </p:nvCxnSpPr>
        <p:spPr>
          <a:xfrm>
            <a:off x="10814495" y="258796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6718EC0-F802-4F70-B4F3-277277FDDDDE}"/>
              </a:ext>
            </a:extLst>
          </p:cNvPr>
          <p:cNvSpPr/>
          <p:nvPr/>
        </p:nvSpPr>
        <p:spPr>
          <a:xfrm>
            <a:off x="10244436" y="3594186"/>
            <a:ext cx="1946697" cy="2784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May 25</a:t>
            </a:r>
            <a:r>
              <a:rPr kumimoji="0" lang="en-US" sz="1800" b="0" i="0" u="none" strike="noStrike" kern="1200" cap="none" spc="0" normalizeH="0" baseline="30000" noProof="0" dirty="0">
                <a:ln>
                  <a:noFill/>
                </a:ln>
                <a:solidFill>
                  <a:srgbClr val="D83B01"/>
                </a:solidFill>
                <a:effectLst/>
                <a:uLnTx/>
                <a:uFillTx/>
                <a:latin typeface="Calibri Light" panose="020F0302020204030204"/>
                <a:ea typeface="+mn-ea"/>
                <a:cs typeface="+mn-cs"/>
              </a:rPr>
              <a:t>th</a:t>
            </a: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 2018</a:t>
            </a:r>
          </a:p>
          <a:p>
            <a:r>
              <a:rPr lang="en-US" sz="1400" dirty="0">
                <a:solidFill>
                  <a:srgbClr val="828287"/>
                </a:solidFill>
              </a:rPr>
              <a:t>GDPR Enforcement date  in which time those organizations in non-compliance will face heavy fines.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76375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anose="020B0502040204020203" pitchFamily="34" charset="0"/>
              </a:rPr>
              <a:t>Next Steps and Actions</a:t>
            </a:r>
          </a:p>
        </p:txBody>
      </p:sp>
      <p:graphicFrame>
        <p:nvGraphicFramePr>
          <p:cNvPr id="6" name="Table 5"/>
          <p:cNvGraphicFramePr>
            <a:graphicFrameLocks noGrp="1"/>
          </p:cNvGraphicFramePr>
          <p:nvPr>
            <p:extLst>
              <p:ext uri="{D42A27DB-BD31-4B8C-83A1-F6EECF244321}">
                <p14:modId xmlns:p14="http://schemas.microsoft.com/office/powerpoint/2010/main" val="3449987546"/>
              </p:ext>
            </p:extLst>
          </p:nvPr>
        </p:nvGraphicFramePr>
        <p:xfrm>
          <a:off x="441651" y="1101275"/>
          <a:ext cx="11148018" cy="5371995"/>
        </p:xfrm>
        <a:graphic>
          <a:graphicData uri="http://schemas.openxmlformats.org/drawingml/2006/table">
            <a:tbl>
              <a:tblPr firstRow="1" bandRow="1">
                <a:tableStyleId>{5C22544A-7EE6-4342-B048-85BDC9FD1C3A}</a:tableStyleId>
              </a:tblPr>
              <a:tblGrid>
                <a:gridCol w="2330082">
                  <a:extLst>
                    <a:ext uri="{9D8B030D-6E8A-4147-A177-3AD203B41FA5}">
                      <a16:colId xmlns:a16="http://schemas.microsoft.com/office/drawing/2014/main" val="2437126474"/>
                    </a:ext>
                  </a:extLst>
                </a:gridCol>
                <a:gridCol w="1998921">
                  <a:extLst>
                    <a:ext uri="{9D8B030D-6E8A-4147-A177-3AD203B41FA5}">
                      <a16:colId xmlns:a16="http://schemas.microsoft.com/office/drawing/2014/main" val="3476953438"/>
                    </a:ext>
                  </a:extLst>
                </a:gridCol>
                <a:gridCol w="3515832">
                  <a:extLst>
                    <a:ext uri="{9D8B030D-6E8A-4147-A177-3AD203B41FA5}">
                      <a16:colId xmlns:a16="http://schemas.microsoft.com/office/drawing/2014/main" val="1785450377"/>
                    </a:ext>
                  </a:extLst>
                </a:gridCol>
                <a:gridCol w="3303183">
                  <a:extLst>
                    <a:ext uri="{9D8B030D-6E8A-4147-A177-3AD203B41FA5}">
                      <a16:colId xmlns:a16="http://schemas.microsoft.com/office/drawing/2014/main" val="726473218"/>
                    </a:ext>
                  </a:extLst>
                </a:gridCol>
              </a:tblGrid>
              <a:tr h="658110">
                <a:tc>
                  <a:txBody>
                    <a:bodyPr/>
                    <a:lstStyle/>
                    <a:p>
                      <a:pPr algn="ctr"/>
                      <a:r>
                        <a:rPr lang="en-US" sz="1800" b="0" dirty="0">
                          <a:latin typeface="+mj-lt"/>
                          <a:cs typeface="Segoe UI Semilight" panose="020B0402040204020203" pitchFamily="34" charset="0"/>
                        </a:rPr>
                        <a:t>  Party Responsible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US" sz="1800" b="0">
                          <a:latin typeface="+mj-lt"/>
                          <a:cs typeface="Segoe UI Semilight" panose="020B0402040204020203" pitchFamily="34" charset="0"/>
                        </a:rPr>
                        <a:t>Completion Date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US" sz="1800" b="0">
                          <a:latin typeface="+mj-lt"/>
                          <a:cs typeface="Segoe UI Semilight" panose="020B0402040204020203" pitchFamily="34" charset="0"/>
                        </a:rPr>
                        <a:t>Next Step, Action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US" sz="1800" b="0" dirty="0">
                          <a:latin typeface="+mj-lt"/>
                          <a:cs typeface="Segoe UI Semilight" panose="020B0402040204020203" pitchFamily="34" charset="0"/>
                        </a:rPr>
                        <a:t>Notes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4012777360"/>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53323797"/>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54999043"/>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029594256"/>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4286620930"/>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571535722"/>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721244"/>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492633141"/>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23139939"/>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11970680"/>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967128305"/>
                  </a:ext>
                </a:extLst>
              </a:tr>
              <a:tr h="428535">
                <a:tc>
                  <a:txBody>
                    <a:bodyPr/>
                    <a:lstStyle/>
                    <a:p>
                      <a:endParaRPr lang="en-US" sz="1200">
                        <a:latin typeface="Segoe UI" panose="020B0502040204020203" pitchFamily="34" charset="0"/>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0" marR="0" lvl="0" indent="0">
                        <a:lnSpc>
                          <a:spcPct val="107000"/>
                        </a:lnSpc>
                        <a:spcBef>
                          <a:spcPts val="0"/>
                        </a:spcBef>
                        <a:spcAft>
                          <a:spcPts val="0"/>
                        </a:spcAft>
                        <a:buFont typeface="Arial" panose="020B0604020202020204" pitchFamily="34" charset="0"/>
                        <a:buNone/>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dirty="0">
                        <a:solidFill>
                          <a:schemeClr val="dk1"/>
                        </a:solidFill>
                        <a:latin typeface="Segoe UI" panose="020B0502040204020203" pitchFamily="34" charset="0"/>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70974513"/>
                  </a:ext>
                </a:extLst>
              </a:tr>
            </a:tbl>
          </a:graphicData>
        </a:graphic>
      </p:graphicFrame>
      <p:grpSp>
        <p:nvGrpSpPr>
          <p:cNvPr id="10" name="Group 9"/>
          <p:cNvGrpSpPr/>
          <p:nvPr/>
        </p:nvGrpSpPr>
        <p:grpSpPr>
          <a:xfrm>
            <a:off x="10404657" y="488"/>
            <a:ext cx="1786476" cy="1955102"/>
            <a:chOff x="10404657" y="488"/>
            <a:chExt cx="1786476" cy="1955102"/>
          </a:xfrm>
        </p:grpSpPr>
        <p:sp>
          <p:nvSpPr>
            <p:cNvPr id="11" name="Diagonal Stripe 10"/>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de-AT" sz="2200">
                <a:solidFill>
                  <a:srgbClr val="FFFFFF"/>
                </a:solidFill>
                <a:ea typeface="Segoe UI" pitchFamily="34" charset="0"/>
                <a:cs typeface="Segoe UI" pitchFamily="34" charset="0"/>
              </a:endParaRPr>
            </a:p>
          </p:txBody>
        </p:sp>
        <p:sp>
          <p:nvSpPr>
            <p:cNvPr id="12" name="TextBox 11"/>
            <p:cNvSpPr txBox="1"/>
            <p:nvPr/>
          </p:nvSpPr>
          <p:spPr>
            <a:xfrm rot="2775944">
              <a:off x="10935276" y="510725"/>
              <a:ext cx="1139708" cy="362072"/>
            </a:xfrm>
            <a:prstGeom prst="rect">
              <a:avLst/>
            </a:prstGeom>
            <a:noFill/>
          </p:spPr>
          <p:txBody>
            <a:bodyPr wrap="none" lIns="0" tIns="0" rIns="0" bIns="0" rtlCol="0">
              <a:spAutoFit/>
            </a:bodyPr>
            <a:lstStyle/>
            <a:p>
              <a:pPr defTabSz="914314"/>
              <a:r>
                <a:rPr lang="en-US" sz="2353" b="1" spc="-70" dirty="0">
                  <a:solidFill>
                    <a:srgbClr val="F1EFED"/>
                  </a:solidFill>
                </a:rPr>
                <a:t>Example</a:t>
              </a:r>
              <a:endParaRPr lang="de-AT" sz="2353" b="1" spc="-70" dirty="0">
                <a:solidFill>
                  <a:srgbClr val="F1EFED"/>
                </a:solidFill>
              </a:endParaRPr>
            </a:p>
          </p:txBody>
        </p:sp>
      </p:grpSp>
    </p:spTree>
    <p:extLst>
      <p:ext uri="{BB962C8B-B14F-4D97-AF65-F5344CB8AC3E}">
        <p14:creationId xmlns:p14="http://schemas.microsoft.com/office/powerpoint/2010/main" val="193847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731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23689" y="0"/>
            <a:ext cx="6029798" cy="6883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bg2"/>
                </a:solidFill>
              </a:rPr>
              <a:t>Agenda</a:t>
            </a:r>
            <a:endParaRPr lang="nl-NL">
              <a:solidFill>
                <a:schemeClr val="bg2"/>
              </a:solidFill>
            </a:endParaRPr>
          </a:p>
        </p:txBody>
      </p:sp>
      <p:sp>
        <p:nvSpPr>
          <p:cNvPr id="28" name="Text Placeholder 2"/>
          <p:cNvSpPr txBox="1">
            <a:spLocks/>
          </p:cNvSpPr>
          <p:nvPr/>
        </p:nvSpPr>
        <p:spPr>
          <a:xfrm>
            <a:off x="6672874" y="803310"/>
            <a:ext cx="5215988" cy="744036"/>
          </a:xfrm>
          <a:prstGeom prst="rect">
            <a:avLst/>
          </a:prstGeom>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53" spc="-98" dirty="0">
                <a:solidFill>
                  <a:srgbClr val="2C292A"/>
                </a:solidFill>
                <a:latin typeface="+mj-lt"/>
                <a:cs typeface="Segoe UI Semibold" panose="020B0702040204020203" pitchFamily="34" charset="0"/>
              </a:rPr>
              <a:t>Privacy, Trust and the General Protection Regulation (Recap)</a:t>
            </a:r>
          </a:p>
        </p:txBody>
      </p:sp>
      <p:pic>
        <p:nvPicPr>
          <p:cNvPr id="16" name="Picture 15"/>
          <p:cNvPicPr>
            <a:picLocks noChangeAspect="1"/>
          </p:cNvPicPr>
          <p:nvPr/>
        </p:nvPicPr>
        <p:blipFill>
          <a:blip r:embed="rId3">
            <a:biLevel thresh="25000"/>
          </a:blip>
          <a:stretch>
            <a:fillRect/>
          </a:stretch>
        </p:blipFill>
        <p:spPr>
          <a:xfrm>
            <a:off x="1576550" y="2192692"/>
            <a:ext cx="2724017" cy="2499685"/>
          </a:xfrm>
          <a:prstGeom prst="rect">
            <a:avLst/>
          </a:prstGeom>
        </p:spPr>
      </p:pic>
      <p:grpSp>
        <p:nvGrpSpPr>
          <p:cNvPr id="17" name="Group 16"/>
          <p:cNvGrpSpPr/>
          <p:nvPr/>
        </p:nvGrpSpPr>
        <p:grpSpPr>
          <a:xfrm>
            <a:off x="5448992" y="530314"/>
            <a:ext cx="1005840" cy="1005840"/>
            <a:chOff x="5429869" y="1091406"/>
            <a:chExt cx="1205236" cy="1205236"/>
          </a:xfrm>
          <a:solidFill>
            <a:schemeClr val="accent1"/>
          </a:solidFill>
        </p:grpSpPr>
        <p:grpSp>
          <p:nvGrpSpPr>
            <p:cNvPr id="18" name="Group 17"/>
            <p:cNvGrpSpPr/>
            <p:nvPr/>
          </p:nvGrpSpPr>
          <p:grpSpPr>
            <a:xfrm>
              <a:off x="5429869" y="1091406"/>
              <a:ext cx="1205236" cy="1205236"/>
              <a:chOff x="5053119" y="1424066"/>
              <a:chExt cx="1205236" cy="1205236"/>
            </a:xfrm>
            <a:grpFill/>
          </p:grpSpPr>
          <p:sp>
            <p:nvSpPr>
              <p:cNvPr id="20" name="Oval 19"/>
              <p:cNvSpPr/>
              <p:nvPr/>
            </p:nvSpPr>
            <p:spPr>
              <a:xfrm>
                <a:off x="5053119" y="1424066"/>
                <a:ext cx="1205236" cy="12052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27" name="Oval 26"/>
              <p:cNvSpPr/>
              <p:nvPr/>
            </p:nvSpPr>
            <p:spPr>
              <a:xfrm>
                <a:off x="5132128" y="1503075"/>
                <a:ext cx="1047218" cy="10472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19" name="Rectangle 18"/>
            <p:cNvSpPr/>
            <p:nvPr/>
          </p:nvSpPr>
          <p:spPr>
            <a:xfrm>
              <a:off x="5770145" y="1226511"/>
              <a:ext cx="463292" cy="885095"/>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a:ln w="3175">
                    <a:noFill/>
                  </a:ln>
                  <a:solidFill>
                    <a:schemeClr val="bg2"/>
                  </a:solidFill>
                  <a:effectLst/>
                  <a:uLnTx/>
                  <a:uFillTx/>
                  <a:latin typeface="Segoe UI Semilight" panose="020B0402040204020203" pitchFamily="34" charset="0"/>
                  <a:cs typeface="Segoe UI Semilight" panose="020B0402040204020203" pitchFamily="34" charset="0"/>
                </a:rPr>
                <a:t>1</a:t>
              </a:r>
            </a:p>
          </p:txBody>
        </p:sp>
      </p:grpSp>
      <p:grpSp>
        <p:nvGrpSpPr>
          <p:cNvPr id="31" name="Group 30"/>
          <p:cNvGrpSpPr/>
          <p:nvPr/>
        </p:nvGrpSpPr>
        <p:grpSpPr>
          <a:xfrm>
            <a:off x="5448992" y="2051063"/>
            <a:ext cx="1005840" cy="1005840"/>
            <a:chOff x="5429869" y="2622861"/>
            <a:chExt cx="1205236" cy="1205236"/>
          </a:xfrm>
          <a:solidFill>
            <a:schemeClr val="accent1"/>
          </a:solidFill>
        </p:grpSpPr>
        <p:grpSp>
          <p:nvGrpSpPr>
            <p:cNvPr id="32" name="Group 31"/>
            <p:cNvGrpSpPr/>
            <p:nvPr/>
          </p:nvGrpSpPr>
          <p:grpSpPr>
            <a:xfrm>
              <a:off x="5429869" y="2622861"/>
              <a:ext cx="1205236" cy="1205236"/>
              <a:chOff x="5053119" y="1424066"/>
              <a:chExt cx="1205236" cy="1205236"/>
            </a:xfrm>
            <a:grpFill/>
          </p:grpSpPr>
          <p:sp>
            <p:nvSpPr>
              <p:cNvPr id="34" name="Oval 33"/>
              <p:cNvSpPr/>
              <p:nvPr/>
            </p:nvSpPr>
            <p:spPr>
              <a:xfrm>
                <a:off x="5053119" y="1424066"/>
                <a:ext cx="1205236" cy="12052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5" name="Oval 34"/>
              <p:cNvSpPr/>
              <p:nvPr/>
            </p:nvSpPr>
            <p:spPr>
              <a:xfrm>
                <a:off x="5132128" y="1503075"/>
                <a:ext cx="1047218" cy="10472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33" name="Rectangle 32"/>
            <p:cNvSpPr/>
            <p:nvPr/>
          </p:nvSpPr>
          <p:spPr>
            <a:xfrm>
              <a:off x="5737894" y="2775410"/>
              <a:ext cx="561252" cy="885095"/>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a:ln w="3175">
                    <a:noFill/>
                  </a:ln>
                  <a:solidFill>
                    <a:schemeClr val="bg2"/>
                  </a:solidFill>
                  <a:effectLst/>
                  <a:uLnTx/>
                  <a:uFillTx/>
                  <a:latin typeface="Segoe UI Semilight" panose="020B0402040204020203" pitchFamily="34" charset="0"/>
                  <a:cs typeface="Segoe UI Semilight" panose="020B0402040204020203" pitchFamily="34" charset="0"/>
                </a:rPr>
                <a:t>2</a:t>
              </a:r>
            </a:p>
          </p:txBody>
        </p:sp>
      </p:grpSp>
      <p:grpSp>
        <p:nvGrpSpPr>
          <p:cNvPr id="36" name="Group 35"/>
          <p:cNvGrpSpPr/>
          <p:nvPr/>
        </p:nvGrpSpPr>
        <p:grpSpPr>
          <a:xfrm>
            <a:off x="5448992" y="3486743"/>
            <a:ext cx="1005840" cy="1005840"/>
            <a:chOff x="5429869" y="4296424"/>
            <a:chExt cx="1205236" cy="1205236"/>
          </a:xfrm>
          <a:solidFill>
            <a:schemeClr val="accent1"/>
          </a:solidFill>
        </p:grpSpPr>
        <p:grpSp>
          <p:nvGrpSpPr>
            <p:cNvPr id="37" name="Group 36"/>
            <p:cNvGrpSpPr/>
            <p:nvPr/>
          </p:nvGrpSpPr>
          <p:grpSpPr>
            <a:xfrm>
              <a:off x="5429869" y="4296424"/>
              <a:ext cx="1205236" cy="1205236"/>
              <a:chOff x="5053119" y="1424066"/>
              <a:chExt cx="1205236" cy="1205236"/>
            </a:xfrm>
            <a:grpFill/>
          </p:grpSpPr>
          <p:sp>
            <p:nvSpPr>
              <p:cNvPr id="39" name="Oval 38"/>
              <p:cNvSpPr/>
              <p:nvPr/>
            </p:nvSpPr>
            <p:spPr>
              <a:xfrm>
                <a:off x="5053119" y="1424066"/>
                <a:ext cx="1205236" cy="12052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40" name="Oval 39"/>
              <p:cNvSpPr/>
              <p:nvPr/>
            </p:nvSpPr>
            <p:spPr>
              <a:xfrm>
                <a:off x="5132128" y="1503075"/>
                <a:ext cx="1047218" cy="10472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38" name="Rectangle 37"/>
            <p:cNvSpPr/>
            <p:nvPr/>
          </p:nvSpPr>
          <p:spPr>
            <a:xfrm>
              <a:off x="5758448" y="4456325"/>
              <a:ext cx="561252" cy="885095"/>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a:ln w="3175">
                    <a:noFill/>
                  </a:ln>
                  <a:solidFill>
                    <a:schemeClr val="bg2"/>
                  </a:solidFill>
                  <a:effectLst/>
                  <a:uLnTx/>
                  <a:uFillTx/>
                  <a:latin typeface="Segoe UI Semilight" panose="020B0402040204020203" pitchFamily="34" charset="0"/>
                  <a:cs typeface="Segoe UI Semilight" panose="020B0402040204020203" pitchFamily="34" charset="0"/>
                </a:rPr>
                <a:t>3</a:t>
              </a:r>
            </a:p>
          </p:txBody>
        </p:sp>
      </p:grpSp>
      <p:grpSp>
        <p:nvGrpSpPr>
          <p:cNvPr id="41" name="Group 40"/>
          <p:cNvGrpSpPr/>
          <p:nvPr/>
        </p:nvGrpSpPr>
        <p:grpSpPr>
          <a:xfrm>
            <a:off x="5448992" y="4944371"/>
            <a:ext cx="1005840" cy="1005840"/>
            <a:chOff x="5429869" y="4296424"/>
            <a:chExt cx="1205236" cy="1205236"/>
          </a:xfrm>
          <a:solidFill>
            <a:schemeClr val="accent1"/>
          </a:solidFill>
        </p:grpSpPr>
        <p:grpSp>
          <p:nvGrpSpPr>
            <p:cNvPr id="42" name="Group 41"/>
            <p:cNvGrpSpPr/>
            <p:nvPr/>
          </p:nvGrpSpPr>
          <p:grpSpPr>
            <a:xfrm>
              <a:off x="5429869" y="4296424"/>
              <a:ext cx="1205236" cy="1205236"/>
              <a:chOff x="5053119" y="1424066"/>
              <a:chExt cx="1205236" cy="1205236"/>
            </a:xfrm>
            <a:grpFill/>
          </p:grpSpPr>
          <p:sp>
            <p:nvSpPr>
              <p:cNvPr id="44" name="Oval 43"/>
              <p:cNvSpPr/>
              <p:nvPr/>
            </p:nvSpPr>
            <p:spPr>
              <a:xfrm>
                <a:off x="5053119" y="1424066"/>
                <a:ext cx="1205236" cy="120523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45" name="Oval 44"/>
              <p:cNvSpPr/>
              <p:nvPr/>
            </p:nvSpPr>
            <p:spPr>
              <a:xfrm>
                <a:off x="5132128" y="1503079"/>
                <a:ext cx="1047218" cy="10472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43" name="Rectangle 42"/>
            <p:cNvSpPr/>
            <p:nvPr/>
          </p:nvSpPr>
          <p:spPr>
            <a:xfrm>
              <a:off x="5758448" y="4456324"/>
              <a:ext cx="576619" cy="885095"/>
            </a:xfrm>
            <a:prstGeom prst="rect">
              <a:avLst/>
            </a:prstGeom>
            <a:grp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200" b="1" i="0" u="none" strike="noStrike" kern="0" cap="none" spc="0" normalizeH="0" baseline="0" noProof="0" dirty="0">
                  <a:ln w="3175">
                    <a:noFill/>
                  </a:ln>
                  <a:solidFill>
                    <a:schemeClr val="bg2"/>
                  </a:solidFill>
                  <a:effectLst/>
                  <a:uLnTx/>
                  <a:uFillTx/>
                  <a:latin typeface="Segoe UI Semilight" panose="020B0402040204020203" pitchFamily="34" charset="0"/>
                  <a:cs typeface="Segoe UI Semilight" panose="020B0402040204020203" pitchFamily="34" charset="0"/>
                </a:rPr>
                <a:t>4</a:t>
              </a:r>
            </a:p>
          </p:txBody>
        </p:sp>
      </p:grpSp>
      <p:sp>
        <p:nvSpPr>
          <p:cNvPr id="51" name="Text Placeholder 2"/>
          <p:cNvSpPr txBox="1">
            <a:spLocks/>
          </p:cNvSpPr>
          <p:nvPr/>
        </p:nvSpPr>
        <p:spPr>
          <a:xfrm>
            <a:off x="6672874" y="2354573"/>
            <a:ext cx="5215988" cy="418177"/>
          </a:xfrm>
          <a:prstGeom prst="rect">
            <a:avLst/>
          </a:prstGeom>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53" spc="-98" dirty="0">
                <a:solidFill>
                  <a:srgbClr val="2C292A"/>
                </a:solidFill>
                <a:latin typeface="+mj-lt"/>
                <a:cs typeface="Segoe UI Semibold" panose="020B0702040204020203" pitchFamily="34" charset="0"/>
              </a:rPr>
              <a:t>Engagement Overview</a:t>
            </a:r>
          </a:p>
        </p:txBody>
      </p:sp>
      <p:sp>
        <p:nvSpPr>
          <p:cNvPr id="52" name="Text Placeholder 2"/>
          <p:cNvSpPr txBox="1">
            <a:spLocks/>
          </p:cNvSpPr>
          <p:nvPr/>
        </p:nvSpPr>
        <p:spPr>
          <a:xfrm>
            <a:off x="6709092" y="3797809"/>
            <a:ext cx="5215988" cy="418177"/>
          </a:xfrm>
          <a:prstGeom prst="rect">
            <a:avLst/>
          </a:prstGeom>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53" spc="-98" dirty="0">
                <a:solidFill>
                  <a:srgbClr val="2C292A"/>
                </a:solidFill>
                <a:latin typeface="+mj-lt"/>
                <a:cs typeface="Segoe UI Semibold" panose="020B0702040204020203" pitchFamily="34" charset="0"/>
              </a:rPr>
              <a:t>Findings &amp; Recommendations</a:t>
            </a:r>
          </a:p>
        </p:txBody>
      </p:sp>
      <p:sp>
        <p:nvSpPr>
          <p:cNvPr id="53" name="Text Placeholder 2"/>
          <p:cNvSpPr txBox="1">
            <a:spLocks/>
          </p:cNvSpPr>
          <p:nvPr/>
        </p:nvSpPr>
        <p:spPr>
          <a:xfrm>
            <a:off x="6672874" y="5238060"/>
            <a:ext cx="5215988" cy="418177"/>
          </a:xfrm>
          <a:prstGeom prst="rect">
            <a:avLst/>
          </a:prstGeom>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53" spc="-98" dirty="0">
                <a:solidFill>
                  <a:srgbClr val="2C292A"/>
                </a:solidFill>
                <a:latin typeface="+mj-lt"/>
                <a:cs typeface="Segoe UI Semibold" panose="020B0702040204020203" pitchFamily="34" charset="0"/>
              </a:rPr>
              <a:t>Next Steps &amp; Actions</a:t>
            </a:r>
          </a:p>
        </p:txBody>
      </p:sp>
    </p:spTree>
    <p:extLst>
      <p:ext uri="{BB962C8B-B14F-4D97-AF65-F5344CB8AC3E}">
        <p14:creationId xmlns:p14="http://schemas.microsoft.com/office/powerpoint/2010/main" val="366519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Introduction</a:t>
            </a:r>
            <a:endParaRPr lang="de-AT" sz="4000" spc="-100" dirty="0">
              <a:ln w="3175">
                <a:noFill/>
              </a:ln>
              <a:solidFill>
                <a:srgbClr val="6E6E73"/>
              </a:solidFill>
              <a:latin typeface="Segoe UI Light"/>
              <a:ea typeface="ＭＳ Ｐゴシック" charset="0"/>
              <a:cs typeface="Segoe UI" pitchFamily="34" charset="0"/>
            </a:endParaRPr>
          </a:p>
        </p:txBody>
      </p:sp>
      <p:sp>
        <p:nvSpPr>
          <p:cNvPr id="12" name="Content Placeholder 11"/>
          <p:cNvSpPr>
            <a:spLocks noGrp="1"/>
          </p:cNvSpPr>
          <p:nvPr>
            <p:ph idx="1"/>
          </p:nvPr>
        </p:nvSpPr>
        <p:spPr>
          <a:xfrm>
            <a:off x="269242" y="1189178"/>
            <a:ext cx="11653521" cy="1971309"/>
          </a:xfrm>
        </p:spPr>
        <p:txBody>
          <a:bodyPr/>
          <a:lstStyle/>
          <a:p>
            <a:pPr marL="0" lvl="2" defTabSz="913505" fontAlgn="base">
              <a:lnSpc>
                <a:spcPct val="90000"/>
              </a:lnSpc>
              <a:spcBef>
                <a:spcPct val="20000"/>
              </a:spcBef>
              <a:spcAft>
                <a:spcPct val="0"/>
              </a:spcAft>
              <a:buSzPct val="90000"/>
              <a:defRPr/>
            </a:pPr>
            <a:r>
              <a:rPr lang="en-US" sz="3200" dirty="0">
                <a:gradFill>
                  <a:gsLst>
                    <a:gs pos="1250">
                      <a:srgbClr val="6E6E73"/>
                    </a:gs>
                    <a:gs pos="99000">
                      <a:srgbClr val="6E6E73"/>
                    </a:gs>
                  </a:gsLst>
                  <a:lin ang="5400000" scaled="0"/>
                </a:gradFill>
                <a:latin typeface="Segoe UI Light"/>
                <a:ea typeface="ＭＳ Ｐゴシック" charset="0"/>
                <a:cs typeface="Segoe UI" panose="020B0502040204020203" pitchFamily="34" charset="0"/>
              </a:rPr>
              <a:t>The objective of this meeting is to:</a:t>
            </a:r>
          </a:p>
          <a:p>
            <a:pPr marL="0" lvl="1" fontAlgn="base">
              <a:lnSpc>
                <a:spcPct val="90000"/>
              </a:lnSpc>
              <a:spcAft>
                <a:spcPts val="600"/>
              </a:spcAft>
              <a:buSzPct val="90000"/>
              <a:defRPr/>
            </a:pPr>
            <a:r>
              <a:rPr lang="en-US" sz="2400" dirty="0">
                <a:solidFill>
                  <a:srgbClr val="2C292A"/>
                </a:solidFill>
                <a:latin typeface="Segoe UI" panose="020B0502040204020203" pitchFamily="34" charset="0"/>
                <a:cs typeface="Segoe UI" panose="020B0502040204020203" pitchFamily="34" charset="0"/>
              </a:rPr>
              <a:t>Review the activities and outcome of the Microsoft GDPR Detailed Assessment</a:t>
            </a:r>
          </a:p>
          <a:p>
            <a:pPr marL="0" lvl="1" fontAlgn="base">
              <a:lnSpc>
                <a:spcPct val="90000"/>
              </a:lnSpc>
              <a:spcAft>
                <a:spcPts val="600"/>
              </a:spcAft>
              <a:buSzPct val="90000"/>
              <a:defRPr/>
            </a:pPr>
            <a:r>
              <a:rPr lang="sv-SE" sz="2400" dirty="0">
                <a:solidFill>
                  <a:srgbClr val="2C292A"/>
                </a:solidFill>
                <a:latin typeface="Segoe UI" panose="020B0502040204020203" pitchFamily="34" charset="0"/>
                <a:cs typeface="Segoe UI" panose="020B0502040204020203" pitchFamily="34" charset="0"/>
              </a:rPr>
              <a:t>Review and agree on recommendations</a:t>
            </a:r>
            <a:r>
              <a:rPr lang="en-US" sz="2400" dirty="0">
                <a:solidFill>
                  <a:srgbClr val="2C292A"/>
                </a:solidFill>
                <a:latin typeface="Segoe UI" panose="020B0502040204020203" pitchFamily="34" charset="0"/>
                <a:cs typeface="Segoe UI" panose="020B0502040204020203" pitchFamily="34" charset="0"/>
              </a:rPr>
              <a:t> and roadmap</a:t>
            </a:r>
          </a:p>
          <a:p>
            <a:pPr marL="0" lvl="1" fontAlgn="base">
              <a:lnSpc>
                <a:spcPct val="90000"/>
              </a:lnSpc>
              <a:spcAft>
                <a:spcPts val="600"/>
              </a:spcAft>
              <a:buSzPct val="90000"/>
              <a:defRPr/>
            </a:pPr>
            <a:r>
              <a:rPr lang="sv-SE" sz="2400" dirty="0">
                <a:solidFill>
                  <a:srgbClr val="2C292A"/>
                </a:solidFill>
                <a:latin typeface="Segoe UI" panose="020B0502040204020203" pitchFamily="34" charset="0"/>
                <a:cs typeface="Segoe UI" panose="020B0502040204020203" pitchFamily="34" charset="0"/>
              </a:rPr>
              <a:t>Discuss and agree on next steps and actions</a:t>
            </a:r>
            <a:endParaRPr lang="en-US" sz="2400" dirty="0">
              <a:solidFill>
                <a:srgbClr val="2C292A"/>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56873A58-6A14-4559-BBA8-E34A7330E91A}"/>
              </a:ext>
            </a:extLst>
          </p:cNvPr>
          <p:cNvGrpSpPr/>
          <p:nvPr/>
        </p:nvGrpSpPr>
        <p:grpSpPr>
          <a:xfrm rot="5400000">
            <a:off x="9745017" y="-11346"/>
            <a:ext cx="2446986" cy="2446986"/>
            <a:chOff x="8538693" y="3309870"/>
            <a:chExt cx="2446986" cy="2446986"/>
          </a:xfrm>
          <a:solidFill>
            <a:schemeClr val="tx1"/>
          </a:solidFill>
        </p:grpSpPr>
        <p:sp>
          <p:nvSpPr>
            <p:cNvPr id="8" name="Diagonal Stripe 7">
              <a:extLst>
                <a:ext uri="{FF2B5EF4-FFF2-40B4-BE49-F238E27FC236}">
                  <a16:creationId xmlns:a16="http://schemas.microsoft.com/office/drawing/2014/main" id="{D3EF31D8-DA67-44EC-ADA8-EDD5A30F56A0}"/>
                </a:ext>
              </a:extLst>
            </p:cNvPr>
            <p:cNvSpPr/>
            <p:nvPr/>
          </p:nvSpPr>
          <p:spPr bwMode="auto">
            <a:xfrm>
              <a:off x="8538693" y="3309870"/>
              <a:ext cx="2446986" cy="2446986"/>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AT" sz="2400" dirty="0">
                <a:solidFill>
                  <a:schemeClr val="tx1"/>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532E3F4E-2AEC-4A09-A5F7-F7619F8A10A7}"/>
                </a:ext>
              </a:extLst>
            </p:cNvPr>
            <p:cNvSpPr txBox="1"/>
            <p:nvPr/>
          </p:nvSpPr>
          <p:spPr>
            <a:xfrm rot="18975944">
              <a:off x="8955362" y="4028679"/>
              <a:ext cx="1022396" cy="369332"/>
            </a:xfrm>
            <a:prstGeom prst="rect">
              <a:avLst/>
            </a:prstGeom>
            <a:grpFill/>
          </p:spPr>
          <p:txBody>
            <a:bodyPr wrap="none" lIns="0" tIns="0" rIns="0" bIns="0" rtlCol="0">
              <a:spAutoFit/>
            </a:bodyPr>
            <a:lstStyle/>
            <a:p>
              <a:r>
                <a:rPr lang="en-US" sz="2400" b="1" spc="-70" dirty="0">
                  <a:solidFill>
                    <a:srgbClr val="FFFFFF"/>
                  </a:solidFill>
                </a:rPr>
                <a:t>Example</a:t>
              </a:r>
              <a:endParaRPr lang="de-AT" sz="2400" b="1" spc="-70" dirty="0">
                <a:solidFill>
                  <a:srgbClr val="FFFFFF"/>
                </a:solidFill>
              </a:endParaRPr>
            </a:p>
          </p:txBody>
        </p:sp>
      </p:grpSp>
    </p:spTree>
    <p:extLst>
      <p:ext uri="{BB962C8B-B14F-4D97-AF65-F5344CB8AC3E}">
        <p14:creationId xmlns:p14="http://schemas.microsoft.com/office/powerpoint/2010/main" val="20101262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Privacy, Trust, and the General</a:t>
            </a:r>
            <a:br>
              <a:rPr lang="en-US" dirty="0">
                <a:latin typeface="+mj-lt"/>
              </a:rPr>
            </a:br>
            <a:r>
              <a:rPr lang="en-US" dirty="0">
                <a:latin typeface="+mj-lt"/>
              </a:rPr>
              <a:t>Data Protection Regulation (GDPR)</a:t>
            </a:r>
          </a:p>
        </p:txBody>
      </p:sp>
    </p:spTree>
    <p:extLst>
      <p:ext uri="{BB962C8B-B14F-4D97-AF65-F5344CB8AC3E}">
        <p14:creationId xmlns:p14="http://schemas.microsoft.com/office/powerpoint/2010/main" val="262321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 COLOR TEMPLATE">
  <a:themeElements>
    <a:clrScheme name="Custom 4">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49A554461C0F44AE2D613AD47A6B64" ma:contentTypeVersion="13" ma:contentTypeDescription="Create a new document." ma:contentTypeScope="" ma:versionID="63570935be03382d14462e44d16d1f31">
  <xsd:schema xmlns:xsd="http://www.w3.org/2001/XMLSchema" xmlns:xs="http://www.w3.org/2001/XMLSchema" xmlns:p="http://schemas.microsoft.com/office/2006/metadata/properties" xmlns:ns1="http://schemas.microsoft.com/sharepoint/v3" xmlns:ns2="2873a11b-9b80-429f-8611-a06ea650fcbe" xmlns:ns3="73d0d8c4-feef-45ef-b4a2-50408c6eb62f" targetNamespace="http://schemas.microsoft.com/office/2006/metadata/properties" ma:root="true" ma:fieldsID="2cc69ef84376ecea20309663c6b08c4d" ns1:_="" ns2:_="" ns3:_="">
    <xsd:import namespace="http://schemas.microsoft.com/sharepoint/v3"/>
    <xsd:import namespace="2873a11b-9b80-429f-8611-a06ea650fcbe"/>
    <xsd:import namespace="73d0d8c4-feef-45ef-b4a2-50408c6eb62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AutoTags" minOccurs="0"/>
                <xsd:element ref="ns3:MediaServiceOCR" minOccurs="0"/>
                <xsd:element ref="ns3:MediaServiceDateTaken" minOccurs="0"/>
                <xsd:element ref="ns1:PublishingStartDate" minOccurs="0"/>
                <xsd:element ref="ns1:PublishingExpirationDat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description=""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element name="PublishingStartDate" ma:index="1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73a11b-9b80-429f-8611-a06ea650fcb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3d0d8c4-feef-45ef-b4a2-50408c6eb62f"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21"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A6768DA4-07E2-45A3-AC81-A1B1A89940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73a11b-9b80-429f-8611-a06ea650fcbe"/>
    <ds:schemaRef ds:uri="73d0d8c4-feef-45ef-b4a2-50408c6eb6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E338AB-FE6B-463C-A843-AD3E21318711}">
  <ds:schemaRefs>
    <ds:schemaRef ds:uri="http://schemas.microsoft.com/sharepoint/v3/contenttype/forms"/>
  </ds:schemaRefs>
</ds:datastoreItem>
</file>

<file path=customXml/itemProps3.xml><?xml version="1.0" encoding="utf-8"?>
<ds:datastoreItem xmlns:ds="http://schemas.openxmlformats.org/officeDocument/2006/customXml" ds:itemID="{E8518D47-AF75-4CC1-B5C2-2EA962193D57}">
  <ds:schemaRefs>
    <ds:schemaRef ds:uri="http://schemas.microsoft.com/sharepoint/v3"/>
    <ds:schemaRef ds:uri="http://schemas.microsoft.com/office/2006/documentManagement/types"/>
    <ds:schemaRef ds:uri="http://www.w3.org/XML/1998/namespace"/>
    <ds:schemaRef ds:uri="http://purl.org/dc/terms/"/>
    <ds:schemaRef ds:uri="2873a11b-9b80-429f-8611-a06ea650fcbe"/>
    <ds:schemaRef ds:uri="http://purl.org/dc/elements/1.1/"/>
    <ds:schemaRef ds:uri="73d0d8c4-feef-45ef-b4a2-50408c6eb62f"/>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5597</Words>
  <Application>Microsoft Office PowerPoint</Application>
  <PresentationFormat>Widescreen</PresentationFormat>
  <Paragraphs>1054</Paragraphs>
  <Slides>64</Slides>
  <Notes>64</Notes>
  <HiddenSlides>13</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64</vt:i4>
      </vt:variant>
    </vt:vector>
  </HeadingPairs>
  <TitlesOfParts>
    <vt:vector size="84" baseType="lpstr">
      <vt:lpstr>ＭＳ Ｐゴシック</vt:lpstr>
      <vt:lpstr>Arial</vt:lpstr>
      <vt:lpstr>Bodoni Std Bold Italic</vt:lpstr>
      <vt:lpstr>Calibri</vt:lpstr>
      <vt:lpstr>Calibri Light</vt:lpstr>
      <vt:lpstr>Courier New</vt:lpstr>
      <vt:lpstr>linea-basic-10</vt:lpstr>
      <vt:lpstr>Segoe UI</vt:lpstr>
      <vt:lpstr>Segoe UI Black</vt:lpstr>
      <vt:lpstr>Segoe UI Light</vt:lpstr>
      <vt:lpstr>Segoe UI Light (Headings)</vt:lpstr>
      <vt:lpstr>Segoe UI Semibold</vt:lpstr>
      <vt:lpstr>Segoe UI Semilight</vt:lpstr>
      <vt:lpstr>Segoe UI Symbol</vt:lpstr>
      <vt:lpstr>Symbol</vt:lpstr>
      <vt:lpstr>Times New Roman</vt:lpstr>
      <vt:lpstr>Wingdings</vt:lpstr>
      <vt:lpstr>Office Theme</vt:lpstr>
      <vt:lpstr>LIGHT COLOR TEMPLATE</vt:lpstr>
      <vt:lpstr>1_Office Theme</vt:lpstr>
      <vt:lpstr>PowerPoint Presentation</vt:lpstr>
      <vt:lpstr>Version History &amp; Updates</vt:lpstr>
      <vt:lpstr>Feedback</vt:lpstr>
      <vt:lpstr>Required Partner Preparation </vt:lpstr>
      <vt:lpstr>Microsoft GDPR Detailed Assessment</vt:lpstr>
      <vt:lpstr>PowerPoint Presentation</vt:lpstr>
      <vt:lpstr>Agenda</vt:lpstr>
      <vt:lpstr>Introduction</vt:lpstr>
      <vt:lpstr>Privacy, Trust, and the General Data Protection Regulation (GDPR)</vt:lpstr>
      <vt:lpstr>Providing clarity and consistency for the protection of personal data</vt:lpstr>
      <vt:lpstr>What are the key changes with the GDPR?</vt:lpstr>
      <vt:lpstr>What does this mean for my data?</vt:lpstr>
      <vt:lpstr>Microsoft’s commitment to its customers</vt:lpstr>
      <vt:lpstr>Preparing for the GDPR</vt:lpstr>
      <vt:lpstr>How do I get started?</vt:lpstr>
      <vt:lpstr>PowerPoint Presentation</vt:lpstr>
      <vt:lpstr>Discover:  Identify what personal data you have and where it resides</vt:lpstr>
      <vt:lpstr>PowerPoint Presentation</vt:lpstr>
      <vt:lpstr>PowerPoint Presentation</vt:lpstr>
      <vt:lpstr>PowerPoint Presentation</vt:lpstr>
      <vt:lpstr>The Microsoft GDPR Detailed Assessment</vt:lpstr>
      <vt:lpstr>The last step in the engagement</vt:lpstr>
      <vt:lpstr>Microsoft GDPR Detailed Assessment-What we did</vt:lpstr>
      <vt:lpstr>Assessment opportunities</vt:lpstr>
      <vt:lpstr>Assessment objectives</vt:lpstr>
      <vt:lpstr>Out of Scope</vt:lpstr>
      <vt:lpstr>Outcomes</vt:lpstr>
      <vt:lpstr>Findings and Recommendations</vt:lpstr>
      <vt:lpstr>GDPR Detailed Assessment Tool - Input</vt:lpstr>
      <vt:lpstr>Compliance Manager integration</vt:lpstr>
      <vt:lpstr>GDPR Detailed Assessment Tool - Output</vt:lpstr>
      <vt:lpstr>Screenshot instructions</vt:lpstr>
      <vt:lpstr>Executive summary screenshot: 1</vt:lpstr>
      <vt:lpstr>Executive summary screenshot: 2</vt:lpstr>
      <vt:lpstr>Compliance Manager findings</vt:lpstr>
      <vt:lpstr>D.1: Search for and identify personal data </vt:lpstr>
      <vt:lpstr>D.2: Facilitate data classification </vt:lpstr>
      <vt:lpstr>D.3: Maintain an inventory of personal data holdings </vt:lpstr>
      <vt:lpstr>M.1: Enable data governance practices and processes </vt:lpstr>
      <vt:lpstr>M.2: Provide detailed notice of processing activities to data subjects </vt:lpstr>
      <vt:lpstr>M.3: Discontinue processing on request </vt:lpstr>
      <vt:lpstr>M.4: Collect unambiguous, granular consent from data subjects </vt:lpstr>
      <vt:lpstr>M.5: Facilitate communication mechanism between data subject and organization to handle data subject requests </vt:lpstr>
      <vt:lpstr>M.6: Rectify inaccurate or incomplete personal data regarding data subjects </vt:lpstr>
      <vt:lpstr>M.7: Erase personal data regarding a data subject </vt:lpstr>
      <vt:lpstr>M.8: Provide data subject with their personal data in a common, structured format </vt:lpstr>
      <vt:lpstr>M.9: Restrict the processing of personal data </vt:lpstr>
      <vt:lpstr>M.10: Review data processing conducted by automated means </vt:lpstr>
      <vt:lpstr>M.11: Appoint a Data Protection Officer (DPO) </vt:lpstr>
      <vt:lpstr>M.12: Define enterprise risk management strategy, inclusive of data privacy risks </vt:lpstr>
      <vt:lpstr>P.1: Data protection and privacy by design and default </vt:lpstr>
      <vt:lpstr>P.2: Secure personal data through encryption </vt:lpstr>
      <vt:lpstr>PowerPoint Presentation</vt:lpstr>
      <vt:lpstr>P.4: Prepare for, detect, and respond to data breaches </vt:lpstr>
      <vt:lpstr>P.5: Facilitate regular testing of security measures </vt:lpstr>
      <vt:lpstr>R.1: Keep record to display GDPR compliance </vt:lpstr>
      <vt:lpstr>R.2: Track and record flows of personal data into and out of the EU </vt:lpstr>
      <vt:lpstr>R.3: Track and record flows of personal data to third-party service providers </vt:lpstr>
      <vt:lpstr>R.4: Facilitate data protection impact assessment </vt:lpstr>
      <vt:lpstr>Next steps and Actions</vt:lpstr>
      <vt:lpstr>Next steps</vt:lpstr>
      <vt:lpstr>Road Map</vt:lpstr>
      <vt:lpstr>Next Steps and Actions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2017-06-30T13:33:57Z</dcterms:created>
  <dcterms:modified xsi:type="dcterms:W3CDTF">2018-04-17T19:12:34Z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0x0101008149A554461C0F44AE2D613AD47A6B64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franvanh@microsoft.com</vt:lpwstr>
  </property>
  <property fmtid="{D5CDD505-2E9C-101B-9397-08002B2CF9AE}" pid="7" name="MSIP_Label_f42aa342-8706-4288-bd11-ebb85995028c_SetDate">
    <vt:lpwstr>2017-09-18T08:42:18.9961589+02:00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